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58" r:id="rId4"/>
    <p:sldId id="259" r:id="rId5"/>
    <p:sldId id="260" r:id="rId6"/>
    <p:sldId id="269" r:id="rId7"/>
    <p:sldId id="276" r:id="rId8"/>
    <p:sldId id="277" r:id="rId9"/>
    <p:sldId id="278" r:id="rId10"/>
    <p:sldId id="279" r:id="rId11"/>
    <p:sldId id="280" r:id="rId12"/>
    <p:sldId id="281" r:id="rId13"/>
    <p:sldId id="282" r:id="rId14"/>
    <p:sldId id="284" r:id="rId15"/>
    <p:sldId id="285" r:id="rId16"/>
    <p:sldId id="283" r:id="rId17"/>
    <p:sldId id="286" r:id="rId18"/>
    <p:sldId id="287" r:id="rId19"/>
    <p:sldId id="288" r:id="rId20"/>
    <p:sldId id="290" r:id="rId21"/>
    <p:sldId id="289" r:id="rId22"/>
    <p:sldId id="291" r:id="rId23"/>
    <p:sldId id="270" r:id="rId24"/>
    <p:sldId id="292" r:id="rId25"/>
    <p:sldId id="293" r:id="rId26"/>
    <p:sldId id="294" r:id="rId27"/>
    <p:sldId id="295" r:id="rId28"/>
    <p:sldId id="296" r:id="rId29"/>
    <p:sldId id="297" r:id="rId30"/>
    <p:sldId id="298" r:id="rId31"/>
    <p:sldId id="261" r:id="rId32"/>
    <p:sldId id="262" r:id="rId33"/>
    <p:sldId id="268" r:id="rId34"/>
    <p:sldId id="264" r:id="rId35"/>
    <p:sldId id="265" r:id="rId36"/>
  </p:sldIdLst>
  <p:sldSz cx="18288000" cy="10287000"/>
  <p:notesSz cx="6858000" cy="9144000"/>
  <p:embeddedFontLst>
    <p:embeddedFont>
      <p:font typeface="Arimo" panose="020B0604020202020204" charset="0"/>
      <p:regular r:id="rId38"/>
    </p:embeddedFont>
    <p:embeddedFont>
      <p:font typeface="Arimo Bold" panose="020B0604020202020204" charset="0"/>
      <p:regular r:id="rId39"/>
    </p:embeddedFont>
    <p:embeddedFont>
      <p:font typeface="Arimo Bold Italics" panose="020B0604020202020204" charset="0"/>
      <p:regular r:id="rId40"/>
    </p:embeddedFont>
    <p:embeddedFont>
      <p:font typeface="Arsenal" panose="020B0604020202020204" charset="0"/>
      <p:regular r:id="rId41"/>
    </p:embeddedFont>
    <p:embeddedFont>
      <p:font typeface="DM Sans" pitchFamily="2" charset="0"/>
      <p:regular r:id="rId42"/>
      <p:bold r:id="rId43"/>
      <p:italic r:id="rId44"/>
      <p:boldItalic r:id="rId45"/>
    </p:embeddedFont>
    <p:embeddedFont>
      <p:font typeface="League Spartan"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577C"/>
    <a:srgbClr val="74C4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30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855705-96BA-4CB6-A756-1CF53B1E4D78}" type="doc">
      <dgm:prSet loTypeId="urn:microsoft.com/office/officeart/2005/8/layout/pyramid3" loCatId="pyramid" qsTypeId="urn:microsoft.com/office/officeart/2005/8/quickstyle/simple1" qsCatId="simple" csTypeId="urn:microsoft.com/office/officeart/2005/8/colors/accent1_2" csCatId="accent1" phldr="1"/>
      <dgm:spPr/>
    </dgm:pt>
    <dgm:pt modelId="{DBBDE10A-0F28-4CCA-BEC4-45754CD0430B}">
      <dgm:prSet phldrT="[Text]"/>
      <dgm:spPr/>
      <dgm:t>
        <a:bodyPr/>
        <a:lstStyle/>
        <a:p>
          <a:r>
            <a:rPr lang="en-US" dirty="0"/>
            <a:t>Tier</a:t>
          </a:r>
        </a:p>
      </dgm:t>
    </dgm:pt>
    <dgm:pt modelId="{D2F8ADC0-99E4-4F99-BC83-DCF74692677F}" type="parTrans" cxnId="{B62971D8-1181-4C20-96DA-163CC61C7D99}">
      <dgm:prSet/>
      <dgm:spPr/>
      <dgm:t>
        <a:bodyPr/>
        <a:lstStyle/>
        <a:p>
          <a:endParaRPr lang="en-US"/>
        </a:p>
      </dgm:t>
    </dgm:pt>
    <dgm:pt modelId="{2EEDF7D6-28AC-490E-A926-3F59054A26A6}" type="sibTrans" cxnId="{B62971D8-1181-4C20-96DA-163CC61C7D99}">
      <dgm:prSet/>
      <dgm:spPr/>
      <dgm:t>
        <a:bodyPr/>
        <a:lstStyle/>
        <a:p>
          <a:endParaRPr lang="en-US"/>
        </a:p>
      </dgm:t>
    </dgm:pt>
    <dgm:pt modelId="{D8E66994-CAEA-4F6D-B82C-9ED2B3DCA280}">
      <dgm:prSet phldrT="[Text]" custT="1"/>
      <dgm:spPr/>
      <dgm:t>
        <a:bodyPr/>
        <a:lstStyle/>
        <a:p>
          <a:r>
            <a:rPr lang="en-US" sz="4000" dirty="0"/>
            <a:t>Specific Company</a:t>
          </a:r>
        </a:p>
      </dgm:t>
    </dgm:pt>
    <dgm:pt modelId="{0B541040-A891-4D38-BD00-7504D6518911}" type="parTrans" cxnId="{DD565218-2237-4408-AA69-71BB0B528A42}">
      <dgm:prSet/>
      <dgm:spPr/>
      <dgm:t>
        <a:bodyPr/>
        <a:lstStyle/>
        <a:p>
          <a:endParaRPr lang="en-US"/>
        </a:p>
      </dgm:t>
    </dgm:pt>
    <dgm:pt modelId="{1A777E8F-412D-4019-9072-36955F3E31AF}" type="sibTrans" cxnId="{DD565218-2237-4408-AA69-71BB0B528A42}">
      <dgm:prSet/>
      <dgm:spPr/>
      <dgm:t>
        <a:bodyPr/>
        <a:lstStyle/>
        <a:p>
          <a:endParaRPr lang="en-US"/>
        </a:p>
      </dgm:t>
    </dgm:pt>
    <dgm:pt modelId="{568CB207-C07D-4573-A46B-AEF55C3A1018}">
      <dgm:prSet phldrT="[Text]"/>
      <dgm:spPr/>
      <dgm:t>
        <a:bodyPr/>
        <a:lstStyle/>
        <a:p>
          <a:r>
            <a:rPr lang="en-US" dirty="0"/>
            <a:t>State</a:t>
          </a:r>
        </a:p>
      </dgm:t>
    </dgm:pt>
    <dgm:pt modelId="{525B8CD9-D58F-4A03-8A12-C98C2757B408}" type="parTrans" cxnId="{930EFB69-CFF9-4FEA-8FC8-F2DF20FA3FDC}">
      <dgm:prSet/>
      <dgm:spPr/>
      <dgm:t>
        <a:bodyPr/>
        <a:lstStyle/>
        <a:p>
          <a:endParaRPr lang="en-US"/>
        </a:p>
      </dgm:t>
    </dgm:pt>
    <dgm:pt modelId="{05D58A1A-24AE-4684-86C0-4452A6328637}" type="sibTrans" cxnId="{930EFB69-CFF9-4FEA-8FC8-F2DF20FA3FDC}">
      <dgm:prSet/>
      <dgm:spPr/>
      <dgm:t>
        <a:bodyPr/>
        <a:lstStyle/>
        <a:p>
          <a:endParaRPr lang="en-US"/>
        </a:p>
      </dgm:t>
    </dgm:pt>
    <dgm:pt modelId="{B12D72F9-05E7-4298-96AD-EA2759CD9EE5}">
      <dgm:prSet phldrT="[Text]"/>
      <dgm:spPr/>
      <dgm:t>
        <a:bodyPr/>
        <a:lstStyle/>
        <a:p>
          <a:r>
            <a:rPr lang="en-US" dirty="0"/>
            <a:t>Order Frequency Per Company</a:t>
          </a:r>
        </a:p>
      </dgm:t>
    </dgm:pt>
    <dgm:pt modelId="{A000CC2E-CAD4-4A07-BCB7-B6196935AD22}" type="sibTrans" cxnId="{ECB295CD-5CF3-4BA2-8A7D-C0D7725AB893}">
      <dgm:prSet/>
      <dgm:spPr/>
      <dgm:t>
        <a:bodyPr/>
        <a:lstStyle/>
        <a:p>
          <a:endParaRPr lang="en-US"/>
        </a:p>
      </dgm:t>
    </dgm:pt>
    <dgm:pt modelId="{7656AEF1-830D-487B-B844-17BF08B6151E}" type="parTrans" cxnId="{ECB295CD-5CF3-4BA2-8A7D-C0D7725AB893}">
      <dgm:prSet/>
      <dgm:spPr/>
      <dgm:t>
        <a:bodyPr/>
        <a:lstStyle/>
        <a:p>
          <a:endParaRPr lang="en-US"/>
        </a:p>
      </dgm:t>
    </dgm:pt>
    <dgm:pt modelId="{ED98C382-F870-438A-B09E-11FF05DD5672}" type="pres">
      <dgm:prSet presAssocID="{AD855705-96BA-4CB6-A756-1CF53B1E4D78}" presName="Name0" presStyleCnt="0">
        <dgm:presLayoutVars>
          <dgm:dir/>
          <dgm:animLvl val="lvl"/>
          <dgm:resizeHandles val="exact"/>
        </dgm:presLayoutVars>
      </dgm:prSet>
      <dgm:spPr/>
    </dgm:pt>
    <dgm:pt modelId="{277A2FC8-5F9C-471B-86B3-0DA71209F856}" type="pres">
      <dgm:prSet presAssocID="{DBBDE10A-0F28-4CCA-BEC4-45754CD0430B}" presName="Name8" presStyleCnt="0"/>
      <dgm:spPr/>
    </dgm:pt>
    <dgm:pt modelId="{71539303-0F63-4F83-BF4C-070E03EBD1E8}" type="pres">
      <dgm:prSet presAssocID="{DBBDE10A-0F28-4CCA-BEC4-45754CD0430B}" presName="level" presStyleLbl="node1" presStyleIdx="0" presStyleCnt="4">
        <dgm:presLayoutVars>
          <dgm:chMax val="1"/>
          <dgm:bulletEnabled val="1"/>
        </dgm:presLayoutVars>
      </dgm:prSet>
      <dgm:spPr/>
    </dgm:pt>
    <dgm:pt modelId="{64EB8F3B-1238-4DE4-BA2B-C3343A43E730}" type="pres">
      <dgm:prSet presAssocID="{DBBDE10A-0F28-4CCA-BEC4-45754CD0430B}" presName="levelTx" presStyleLbl="revTx" presStyleIdx="0" presStyleCnt="0">
        <dgm:presLayoutVars>
          <dgm:chMax val="1"/>
          <dgm:bulletEnabled val="1"/>
        </dgm:presLayoutVars>
      </dgm:prSet>
      <dgm:spPr/>
    </dgm:pt>
    <dgm:pt modelId="{CFA34B32-04E8-4B34-A0C1-E1E27B15FC31}" type="pres">
      <dgm:prSet presAssocID="{B12D72F9-05E7-4298-96AD-EA2759CD9EE5}" presName="Name8" presStyleCnt="0"/>
      <dgm:spPr/>
    </dgm:pt>
    <dgm:pt modelId="{F45DDE15-198E-4A4E-9514-6CAA0B649976}" type="pres">
      <dgm:prSet presAssocID="{B12D72F9-05E7-4298-96AD-EA2759CD9EE5}" presName="level" presStyleLbl="node1" presStyleIdx="1" presStyleCnt="4">
        <dgm:presLayoutVars>
          <dgm:chMax val="1"/>
          <dgm:bulletEnabled val="1"/>
        </dgm:presLayoutVars>
      </dgm:prSet>
      <dgm:spPr/>
    </dgm:pt>
    <dgm:pt modelId="{14AF7BB3-761E-4D51-A4E6-2E9F50DAE10D}" type="pres">
      <dgm:prSet presAssocID="{B12D72F9-05E7-4298-96AD-EA2759CD9EE5}" presName="levelTx" presStyleLbl="revTx" presStyleIdx="0" presStyleCnt="0">
        <dgm:presLayoutVars>
          <dgm:chMax val="1"/>
          <dgm:bulletEnabled val="1"/>
        </dgm:presLayoutVars>
      </dgm:prSet>
      <dgm:spPr/>
    </dgm:pt>
    <dgm:pt modelId="{1528C35A-B22E-468E-A0E4-631B0B4B5056}" type="pres">
      <dgm:prSet presAssocID="{568CB207-C07D-4573-A46B-AEF55C3A1018}" presName="Name8" presStyleCnt="0"/>
      <dgm:spPr/>
    </dgm:pt>
    <dgm:pt modelId="{B7E1CAFB-31FF-448B-AF3F-F6BAD2F686BD}" type="pres">
      <dgm:prSet presAssocID="{568CB207-C07D-4573-A46B-AEF55C3A1018}" presName="level" presStyleLbl="node1" presStyleIdx="2" presStyleCnt="4">
        <dgm:presLayoutVars>
          <dgm:chMax val="1"/>
          <dgm:bulletEnabled val="1"/>
        </dgm:presLayoutVars>
      </dgm:prSet>
      <dgm:spPr/>
    </dgm:pt>
    <dgm:pt modelId="{FFFE8B22-4A9D-4020-A6B7-391AC8061C5C}" type="pres">
      <dgm:prSet presAssocID="{568CB207-C07D-4573-A46B-AEF55C3A1018}" presName="levelTx" presStyleLbl="revTx" presStyleIdx="0" presStyleCnt="0">
        <dgm:presLayoutVars>
          <dgm:chMax val="1"/>
          <dgm:bulletEnabled val="1"/>
        </dgm:presLayoutVars>
      </dgm:prSet>
      <dgm:spPr/>
    </dgm:pt>
    <dgm:pt modelId="{DEDF7966-6BF8-4797-8A71-8ABB31999043}" type="pres">
      <dgm:prSet presAssocID="{D8E66994-CAEA-4F6D-B82C-9ED2B3DCA280}" presName="Name8" presStyleCnt="0"/>
      <dgm:spPr/>
    </dgm:pt>
    <dgm:pt modelId="{66FE1E0E-19FE-42A2-9D81-FF3E15F1A2CC}" type="pres">
      <dgm:prSet presAssocID="{D8E66994-CAEA-4F6D-B82C-9ED2B3DCA280}" presName="level" presStyleLbl="node1" presStyleIdx="3" presStyleCnt="4">
        <dgm:presLayoutVars>
          <dgm:chMax val="1"/>
          <dgm:bulletEnabled val="1"/>
        </dgm:presLayoutVars>
      </dgm:prSet>
      <dgm:spPr/>
    </dgm:pt>
    <dgm:pt modelId="{5D8D3EC8-70D3-40A2-95F5-3D0D0B2F8519}" type="pres">
      <dgm:prSet presAssocID="{D8E66994-CAEA-4F6D-B82C-9ED2B3DCA280}" presName="levelTx" presStyleLbl="revTx" presStyleIdx="0" presStyleCnt="0">
        <dgm:presLayoutVars>
          <dgm:chMax val="1"/>
          <dgm:bulletEnabled val="1"/>
        </dgm:presLayoutVars>
      </dgm:prSet>
      <dgm:spPr/>
    </dgm:pt>
  </dgm:ptLst>
  <dgm:cxnLst>
    <dgm:cxn modelId="{446DE201-D9B1-4B7E-9401-473CB4E385E0}" type="presOf" srcId="{DBBDE10A-0F28-4CCA-BEC4-45754CD0430B}" destId="{71539303-0F63-4F83-BF4C-070E03EBD1E8}" srcOrd="0" destOrd="0" presId="urn:microsoft.com/office/officeart/2005/8/layout/pyramid3"/>
    <dgm:cxn modelId="{A57BA40C-98F7-4313-B16A-BBE5FD205FD6}" type="presOf" srcId="{B12D72F9-05E7-4298-96AD-EA2759CD9EE5}" destId="{14AF7BB3-761E-4D51-A4E6-2E9F50DAE10D}" srcOrd="1" destOrd="0" presId="urn:microsoft.com/office/officeart/2005/8/layout/pyramid3"/>
    <dgm:cxn modelId="{DD565218-2237-4408-AA69-71BB0B528A42}" srcId="{AD855705-96BA-4CB6-A756-1CF53B1E4D78}" destId="{D8E66994-CAEA-4F6D-B82C-9ED2B3DCA280}" srcOrd="3" destOrd="0" parTransId="{0B541040-A891-4D38-BD00-7504D6518911}" sibTransId="{1A777E8F-412D-4019-9072-36955F3E31AF}"/>
    <dgm:cxn modelId="{13460F2D-4EBC-47CF-BD5F-875064873A80}" type="presOf" srcId="{568CB207-C07D-4573-A46B-AEF55C3A1018}" destId="{FFFE8B22-4A9D-4020-A6B7-391AC8061C5C}" srcOrd="1" destOrd="0" presId="urn:microsoft.com/office/officeart/2005/8/layout/pyramid3"/>
    <dgm:cxn modelId="{930EFB69-CFF9-4FEA-8FC8-F2DF20FA3FDC}" srcId="{AD855705-96BA-4CB6-A756-1CF53B1E4D78}" destId="{568CB207-C07D-4573-A46B-AEF55C3A1018}" srcOrd="2" destOrd="0" parTransId="{525B8CD9-D58F-4A03-8A12-C98C2757B408}" sibTransId="{05D58A1A-24AE-4684-86C0-4452A6328637}"/>
    <dgm:cxn modelId="{18B5E772-D4C2-408A-A9FE-00F5E04AD894}" type="presOf" srcId="{D8E66994-CAEA-4F6D-B82C-9ED2B3DCA280}" destId="{66FE1E0E-19FE-42A2-9D81-FF3E15F1A2CC}" srcOrd="0" destOrd="0" presId="urn:microsoft.com/office/officeart/2005/8/layout/pyramid3"/>
    <dgm:cxn modelId="{D4F4468E-9D3B-48B3-ACEA-0D398E98E840}" type="presOf" srcId="{568CB207-C07D-4573-A46B-AEF55C3A1018}" destId="{B7E1CAFB-31FF-448B-AF3F-F6BAD2F686BD}" srcOrd="0" destOrd="0" presId="urn:microsoft.com/office/officeart/2005/8/layout/pyramid3"/>
    <dgm:cxn modelId="{C8975E90-0C9B-458B-AA43-8499BB8EDB71}" type="presOf" srcId="{AD855705-96BA-4CB6-A756-1CF53B1E4D78}" destId="{ED98C382-F870-438A-B09E-11FF05DD5672}" srcOrd="0" destOrd="0" presId="urn:microsoft.com/office/officeart/2005/8/layout/pyramid3"/>
    <dgm:cxn modelId="{ECB295CD-5CF3-4BA2-8A7D-C0D7725AB893}" srcId="{AD855705-96BA-4CB6-A756-1CF53B1E4D78}" destId="{B12D72F9-05E7-4298-96AD-EA2759CD9EE5}" srcOrd="1" destOrd="0" parTransId="{7656AEF1-830D-487B-B844-17BF08B6151E}" sibTransId="{A000CC2E-CAD4-4A07-BCB7-B6196935AD22}"/>
    <dgm:cxn modelId="{B62971D8-1181-4C20-96DA-163CC61C7D99}" srcId="{AD855705-96BA-4CB6-A756-1CF53B1E4D78}" destId="{DBBDE10A-0F28-4CCA-BEC4-45754CD0430B}" srcOrd="0" destOrd="0" parTransId="{D2F8ADC0-99E4-4F99-BC83-DCF74692677F}" sibTransId="{2EEDF7D6-28AC-490E-A926-3F59054A26A6}"/>
    <dgm:cxn modelId="{8AAC49ED-13B9-4B6B-BB60-BB820A4BAB8C}" type="presOf" srcId="{B12D72F9-05E7-4298-96AD-EA2759CD9EE5}" destId="{F45DDE15-198E-4A4E-9514-6CAA0B649976}" srcOrd="0" destOrd="0" presId="urn:microsoft.com/office/officeart/2005/8/layout/pyramid3"/>
    <dgm:cxn modelId="{24FD86FC-808E-44DE-BFCC-61B591A29BAA}" type="presOf" srcId="{DBBDE10A-0F28-4CCA-BEC4-45754CD0430B}" destId="{64EB8F3B-1238-4DE4-BA2B-C3343A43E730}" srcOrd="1" destOrd="0" presId="urn:microsoft.com/office/officeart/2005/8/layout/pyramid3"/>
    <dgm:cxn modelId="{C02CFCFC-EF64-4A2B-BAC9-BBF718E2DDF7}" type="presOf" srcId="{D8E66994-CAEA-4F6D-B82C-9ED2B3DCA280}" destId="{5D8D3EC8-70D3-40A2-95F5-3D0D0B2F8519}" srcOrd="1" destOrd="0" presId="urn:microsoft.com/office/officeart/2005/8/layout/pyramid3"/>
    <dgm:cxn modelId="{AAD9C3BE-A842-4B11-9552-F7B471A27678}" type="presParOf" srcId="{ED98C382-F870-438A-B09E-11FF05DD5672}" destId="{277A2FC8-5F9C-471B-86B3-0DA71209F856}" srcOrd="0" destOrd="0" presId="urn:microsoft.com/office/officeart/2005/8/layout/pyramid3"/>
    <dgm:cxn modelId="{425EB65D-A94A-41F6-8C4E-0EF3907531AB}" type="presParOf" srcId="{277A2FC8-5F9C-471B-86B3-0DA71209F856}" destId="{71539303-0F63-4F83-BF4C-070E03EBD1E8}" srcOrd="0" destOrd="0" presId="urn:microsoft.com/office/officeart/2005/8/layout/pyramid3"/>
    <dgm:cxn modelId="{0FABC11C-01B9-4CC3-B8C3-0D983880329B}" type="presParOf" srcId="{277A2FC8-5F9C-471B-86B3-0DA71209F856}" destId="{64EB8F3B-1238-4DE4-BA2B-C3343A43E730}" srcOrd="1" destOrd="0" presId="urn:microsoft.com/office/officeart/2005/8/layout/pyramid3"/>
    <dgm:cxn modelId="{A061EB9F-AF0C-40F8-BF36-B51BE015658F}" type="presParOf" srcId="{ED98C382-F870-438A-B09E-11FF05DD5672}" destId="{CFA34B32-04E8-4B34-A0C1-E1E27B15FC31}" srcOrd="1" destOrd="0" presId="urn:microsoft.com/office/officeart/2005/8/layout/pyramid3"/>
    <dgm:cxn modelId="{69FEFF3A-1DB4-4D3B-9FC3-9FE3F3FAF92B}" type="presParOf" srcId="{CFA34B32-04E8-4B34-A0C1-E1E27B15FC31}" destId="{F45DDE15-198E-4A4E-9514-6CAA0B649976}" srcOrd="0" destOrd="0" presId="urn:microsoft.com/office/officeart/2005/8/layout/pyramid3"/>
    <dgm:cxn modelId="{25EF60E9-2B4D-4345-A70D-7C1B122AF3DF}" type="presParOf" srcId="{CFA34B32-04E8-4B34-A0C1-E1E27B15FC31}" destId="{14AF7BB3-761E-4D51-A4E6-2E9F50DAE10D}" srcOrd="1" destOrd="0" presId="urn:microsoft.com/office/officeart/2005/8/layout/pyramid3"/>
    <dgm:cxn modelId="{610AB6C1-0AF6-4551-B7DE-29A870814483}" type="presParOf" srcId="{ED98C382-F870-438A-B09E-11FF05DD5672}" destId="{1528C35A-B22E-468E-A0E4-631B0B4B5056}" srcOrd="2" destOrd="0" presId="urn:microsoft.com/office/officeart/2005/8/layout/pyramid3"/>
    <dgm:cxn modelId="{536CF61F-B6AF-46E4-AE4E-CD1ABD254073}" type="presParOf" srcId="{1528C35A-B22E-468E-A0E4-631B0B4B5056}" destId="{B7E1CAFB-31FF-448B-AF3F-F6BAD2F686BD}" srcOrd="0" destOrd="0" presId="urn:microsoft.com/office/officeart/2005/8/layout/pyramid3"/>
    <dgm:cxn modelId="{FFDFC1E3-0D87-4C10-9C34-066F4BEEC3F8}" type="presParOf" srcId="{1528C35A-B22E-468E-A0E4-631B0B4B5056}" destId="{FFFE8B22-4A9D-4020-A6B7-391AC8061C5C}" srcOrd="1" destOrd="0" presId="urn:microsoft.com/office/officeart/2005/8/layout/pyramid3"/>
    <dgm:cxn modelId="{F190E22F-44F0-4B4B-839F-213C4466BA0E}" type="presParOf" srcId="{ED98C382-F870-438A-B09E-11FF05DD5672}" destId="{DEDF7966-6BF8-4797-8A71-8ABB31999043}" srcOrd="3" destOrd="0" presId="urn:microsoft.com/office/officeart/2005/8/layout/pyramid3"/>
    <dgm:cxn modelId="{95AF5CDA-920E-480A-91AB-231A7C384F2B}" type="presParOf" srcId="{DEDF7966-6BF8-4797-8A71-8ABB31999043}" destId="{66FE1E0E-19FE-42A2-9D81-FF3E15F1A2CC}" srcOrd="0" destOrd="0" presId="urn:microsoft.com/office/officeart/2005/8/layout/pyramid3"/>
    <dgm:cxn modelId="{D209ECED-9B90-4E0C-A5D0-EDBE68C55601}" type="presParOf" srcId="{DEDF7966-6BF8-4797-8A71-8ABB31999043}" destId="{5D8D3EC8-70D3-40A2-95F5-3D0D0B2F8519}"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39303-0F63-4F83-BF4C-070E03EBD1E8}">
      <dsp:nvSpPr>
        <dsp:cNvPr id="0" name=""/>
        <dsp:cNvSpPr/>
      </dsp:nvSpPr>
      <dsp:spPr>
        <a:xfrm rot="10800000">
          <a:off x="0" y="0"/>
          <a:ext cx="16459200" cy="1425827"/>
        </a:xfrm>
        <a:prstGeom prst="trapezoid">
          <a:avLst>
            <a:gd name="adj" fmla="val 14429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Tier</a:t>
          </a:r>
        </a:p>
      </dsp:txBody>
      <dsp:txXfrm rot="-10800000">
        <a:off x="2880359" y="0"/>
        <a:ext cx="10698480" cy="1425827"/>
      </dsp:txXfrm>
    </dsp:sp>
    <dsp:sp modelId="{F45DDE15-198E-4A4E-9514-6CAA0B649976}">
      <dsp:nvSpPr>
        <dsp:cNvPr id="0" name=""/>
        <dsp:cNvSpPr/>
      </dsp:nvSpPr>
      <dsp:spPr>
        <a:xfrm rot="10800000">
          <a:off x="2057399" y="1425827"/>
          <a:ext cx="12344400" cy="1425827"/>
        </a:xfrm>
        <a:prstGeom prst="trapezoid">
          <a:avLst>
            <a:gd name="adj" fmla="val 14429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Order Frequency Per Company</a:t>
          </a:r>
        </a:p>
      </dsp:txBody>
      <dsp:txXfrm rot="-10800000">
        <a:off x="4217669" y="1425827"/>
        <a:ext cx="8023860" cy="1425827"/>
      </dsp:txXfrm>
    </dsp:sp>
    <dsp:sp modelId="{B7E1CAFB-31FF-448B-AF3F-F6BAD2F686BD}">
      <dsp:nvSpPr>
        <dsp:cNvPr id="0" name=""/>
        <dsp:cNvSpPr/>
      </dsp:nvSpPr>
      <dsp:spPr>
        <a:xfrm rot="10800000">
          <a:off x="4114800" y="2851655"/>
          <a:ext cx="8229600" cy="1425827"/>
        </a:xfrm>
        <a:prstGeom prst="trapezoid">
          <a:avLst>
            <a:gd name="adj" fmla="val 14429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State</a:t>
          </a:r>
        </a:p>
      </dsp:txBody>
      <dsp:txXfrm rot="-10800000">
        <a:off x="5554979" y="2851655"/>
        <a:ext cx="5349240" cy="1425827"/>
      </dsp:txXfrm>
    </dsp:sp>
    <dsp:sp modelId="{66FE1E0E-19FE-42A2-9D81-FF3E15F1A2CC}">
      <dsp:nvSpPr>
        <dsp:cNvPr id="0" name=""/>
        <dsp:cNvSpPr/>
      </dsp:nvSpPr>
      <dsp:spPr>
        <a:xfrm rot="10800000">
          <a:off x="6172199" y="4277483"/>
          <a:ext cx="4114800" cy="1425827"/>
        </a:xfrm>
        <a:prstGeom prst="trapezoid">
          <a:avLst>
            <a:gd name="adj" fmla="val 14429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Specific Company</a:t>
          </a:r>
        </a:p>
      </dsp:txBody>
      <dsp:txXfrm rot="-10800000">
        <a:off x="6172199" y="4277483"/>
        <a:ext cx="4114800" cy="1425827"/>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849CD-DF2E-42B5-9168-4D30FA97C4A7}" type="datetimeFigureOut">
              <a:rPr lang="en-US" smtClean="0"/>
              <a:t>3/28/2025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404D9A-17D7-44A6-BCAD-5C2D9B9AFB91}" type="slidenum">
              <a:rPr lang="en-US" smtClean="0"/>
              <a:t>‹#›</a:t>
            </a:fld>
            <a:endParaRPr lang="en-US"/>
          </a:p>
        </p:txBody>
      </p:sp>
    </p:spTree>
    <p:extLst>
      <p:ext uri="{BB962C8B-B14F-4D97-AF65-F5344CB8AC3E}">
        <p14:creationId xmlns:p14="http://schemas.microsoft.com/office/powerpoint/2010/main" val="2964954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404D9A-17D7-44A6-BCAD-5C2D9B9AFB91}" type="slidenum">
              <a:rPr lang="en-US" smtClean="0"/>
              <a:t>32</a:t>
            </a:fld>
            <a:endParaRPr lang="en-US"/>
          </a:p>
        </p:txBody>
      </p:sp>
    </p:spTree>
    <p:extLst>
      <p:ext uri="{BB962C8B-B14F-4D97-AF65-F5344CB8AC3E}">
        <p14:creationId xmlns:p14="http://schemas.microsoft.com/office/powerpoint/2010/main" val="2959045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34.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35.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image" Target="../media/image19.svg"/></Relationships>
</file>

<file path=ppt/slides/_rels/slide3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4508595" y="2202962"/>
            <a:ext cx="18962671" cy="16189381"/>
          </a:xfrm>
          <a:custGeom>
            <a:avLst/>
            <a:gdLst/>
            <a:ahLst/>
            <a:cxnLst/>
            <a:rect l="l" t="t" r="r" b="b"/>
            <a:pathLst>
              <a:path w="18962671" h="16189381">
                <a:moveTo>
                  <a:pt x="0" y="0"/>
                </a:moveTo>
                <a:lnTo>
                  <a:pt x="18962671" y="0"/>
                </a:lnTo>
                <a:lnTo>
                  <a:pt x="18962671" y="16189380"/>
                </a:lnTo>
                <a:lnTo>
                  <a:pt x="0" y="1618938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2836432" y="583377"/>
            <a:ext cx="12615137" cy="6532499"/>
            <a:chOff x="0" y="0"/>
            <a:chExt cx="1893788" cy="980661"/>
          </a:xfrm>
        </p:grpSpPr>
        <p:sp>
          <p:nvSpPr>
            <p:cNvPr id="4" name="Freeform 4"/>
            <p:cNvSpPr/>
            <p:nvPr/>
          </p:nvSpPr>
          <p:spPr>
            <a:xfrm>
              <a:off x="0" y="0"/>
              <a:ext cx="1893788" cy="980661"/>
            </a:xfrm>
            <a:custGeom>
              <a:avLst/>
              <a:gdLst/>
              <a:ahLst/>
              <a:cxnLst/>
              <a:rect l="l" t="t" r="r" b="b"/>
              <a:pathLst>
                <a:path w="1893788" h="980661">
                  <a:moveTo>
                    <a:pt x="0" y="0"/>
                  </a:moveTo>
                  <a:lnTo>
                    <a:pt x="1893788" y="0"/>
                  </a:lnTo>
                  <a:lnTo>
                    <a:pt x="1893788" y="980661"/>
                  </a:lnTo>
                  <a:lnTo>
                    <a:pt x="0" y="980661"/>
                  </a:lnTo>
                  <a:close/>
                </a:path>
              </a:pathLst>
            </a:custGeom>
            <a:solidFill>
              <a:srgbClr val="000000">
                <a:alpha val="0"/>
              </a:srgbClr>
            </a:solidFill>
            <a:ln w="38100" cap="sq">
              <a:solidFill>
                <a:srgbClr val="FEFFFF"/>
              </a:solidFill>
              <a:prstDash val="solid"/>
              <a:miter/>
            </a:ln>
          </p:spPr>
          <p:txBody>
            <a:bodyPr/>
            <a:lstStyle/>
            <a:p>
              <a:endParaRPr lang="en-US"/>
            </a:p>
          </p:txBody>
        </p:sp>
        <p:sp>
          <p:nvSpPr>
            <p:cNvPr id="5" name="TextBox 5"/>
            <p:cNvSpPr txBox="1"/>
            <p:nvPr/>
          </p:nvSpPr>
          <p:spPr>
            <a:xfrm>
              <a:off x="0" y="-19050"/>
              <a:ext cx="1893788" cy="999711"/>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4454076" y="-3121190"/>
            <a:ext cx="7084041" cy="6048000"/>
          </a:xfrm>
          <a:custGeom>
            <a:avLst/>
            <a:gdLst/>
            <a:ahLst/>
            <a:cxnLst/>
            <a:rect l="l" t="t" r="r" b="b"/>
            <a:pathLst>
              <a:path w="7084041" h="6048000">
                <a:moveTo>
                  <a:pt x="0" y="0"/>
                </a:moveTo>
                <a:lnTo>
                  <a:pt x="7084041" y="0"/>
                </a:lnTo>
                <a:lnTo>
                  <a:pt x="7084041" y="6048000"/>
                </a:lnTo>
                <a:lnTo>
                  <a:pt x="0" y="6048000"/>
                </a:lnTo>
                <a:lnTo>
                  <a:pt x="0" y="0"/>
                </a:lnTo>
                <a:close/>
              </a:path>
            </a:pathLst>
          </a:custGeom>
          <a:blipFill>
            <a:blip r:embed="rId2"/>
            <a:stretch>
              <a:fillRect/>
            </a:stretch>
          </a:blipFill>
        </p:spPr>
        <p:txBody>
          <a:bodyPr/>
          <a:lstStyle/>
          <a:p>
            <a:endParaRPr lang="en-US"/>
          </a:p>
        </p:txBody>
      </p:sp>
      <p:sp>
        <p:nvSpPr>
          <p:cNvPr id="7" name="Freeform 7"/>
          <p:cNvSpPr/>
          <p:nvPr/>
        </p:nvSpPr>
        <p:spPr>
          <a:xfrm>
            <a:off x="0" y="7349828"/>
            <a:ext cx="17941049" cy="2715186"/>
          </a:xfrm>
          <a:custGeom>
            <a:avLst/>
            <a:gdLst/>
            <a:ahLst/>
            <a:cxnLst/>
            <a:rect l="l" t="t" r="r" b="b"/>
            <a:pathLst>
              <a:path w="17941049" h="2715186">
                <a:moveTo>
                  <a:pt x="0" y="0"/>
                </a:moveTo>
                <a:lnTo>
                  <a:pt x="17941049" y="0"/>
                </a:lnTo>
                <a:lnTo>
                  <a:pt x="17941049" y="2715185"/>
                </a:lnTo>
                <a:lnTo>
                  <a:pt x="0" y="2715185"/>
                </a:lnTo>
                <a:lnTo>
                  <a:pt x="0" y="0"/>
                </a:lnTo>
                <a:close/>
              </a:path>
            </a:pathLst>
          </a:custGeom>
          <a:blipFill>
            <a:blip r:embed="rId3"/>
            <a:stretch>
              <a:fillRect t="-22333" b="-12297"/>
            </a:stretch>
          </a:blipFill>
        </p:spPr>
        <p:txBody>
          <a:bodyPr/>
          <a:lstStyle/>
          <a:p>
            <a:endParaRPr lang="en-US"/>
          </a:p>
        </p:txBody>
      </p:sp>
      <p:sp>
        <p:nvSpPr>
          <p:cNvPr id="8" name="TextBox 8"/>
          <p:cNvSpPr txBox="1"/>
          <p:nvPr/>
        </p:nvSpPr>
        <p:spPr>
          <a:xfrm>
            <a:off x="3190874" y="3897118"/>
            <a:ext cx="11906252" cy="2165356"/>
          </a:xfrm>
          <a:prstGeom prst="rect">
            <a:avLst/>
          </a:prstGeom>
        </p:spPr>
        <p:txBody>
          <a:bodyPr lIns="0" tIns="0" rIns="0" bIns="0" rtlCol="0" anchor="t">
            <a:spAutoFit/>
          </a:bodyPr>
          <a:lstStyle/>
          <a:p>
            <a:pPr marL="0" lvl="0" indent="0" algn="ctr">
              <a:lnSpc>
                <a:spcPts val="17632"/>
              </a:lnSpc>
              <a:spcBef>
                <a:spcPct val="0"/>
              </a:spcBef>
            </a:pPr>
            <a:r>
              <a:rPr lang="en-US" sz="12777" spc="-255">
                <a:solidFill>
                  <a:srgbClr val="FFFFFF"/>
                </a:solidFill>
                <a:latin typeface="Arsenal"/>
                <a:ea typeface="Arsenal"/>
                <a:cs typeface="Arsenal"/>
                <a:sym typeface="Arsenal"/>
              </a:rPr>
              <a:t>Project Proposal</a:t>
            </a:r>
          </a:p>
        </p:txBody>
      </p:sp>
      <p:sp>
        <p:nvSpPr>
          <p:cNvPr id="9" name="TextBox 9"/>
          <p:cNvSpPr txBox="1"/>
          <p:nvPr/>
        </p:nvSpPr>
        <p:spPr>
          <a:xfrm>
            <a:off x="3190874" y="1714198"/>
            <a:ext cx="11906252" cy="1384769"/>
          </a:xfrm>
          <a:prstGeom prst="rect">
            <a:avLst/>
          </a:prstGeom>
        </p:spPr>
        <p:txBody>
          <a:bodyPr lIns="0" tIns="0" rIns="0" bIns="0" rtlCol="0" anchor="t">
            <a:spAutoFit/>
          </a:bodyPr>
          <a:lstStyle/>
          <a:p>
            <a:pPr algn="ctr">
              <a:lnSpc>
                <a:spcPts val="11280"/>
              </a:lnSpc>
            </a:pPr>
            <a:r>
              <a:rPr lang="en-US" sz="8173">
                <a:solidFill>
                  <a:srgbClr val="FFFFFF"/>
                </a:solidFill>
                <a:latin typeface="League Spartan"/>
                <a:ea typeface="League Spartan"/>
                <a:cs typeface="League Spartan"/>
                <a:sym typeface="League Spartan"/>
              </a:rPr>
              <a:t>DOT FOODS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88FDC39A-8BDA-A4D7-BEB6-9374480719C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4F38F1-2C0D-5D80-8C72-828F9437FB58}"/>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E1C0FE17-9D4C-EA5E-8967-B162274628F9}"/>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F5D3841B-7DF2-A67D-76C5-45B927AF02B9}"/>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73E1056A-6DA0-532C-B2C4-B3BF2E839C93}"/>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6" name="TextBox 7">
            <a:extLst>
              <a:ext uri="{FF2B5EF4-FFF2-40B4-BE49-F238E27FC236}">
                <a16:creationId xmlns:a16="http://schemas.microsoft.com/office/drawing/2014/main" id="{0C0B918E-A54A-0F81-2875-28FD84BAAB37}"/>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9" name="TextBox 8">
            <a:extLst>
              <a:ext uri="{FF2B5EF4-FFF2-40B4-BE49-F238E27FC236}">
                <a16:creationId xmlns:a16="http://schemas.microsoft.com/office/drawing/2014/main" id="{9D799D8F-5F11-D223-07C7-CD9266CE220F}"/>
              </a:ext>
            </a:extLst>
          </p:cNvPr>
          <p:cNvSpPr txBox="1"/>
          <p:nvPr/>
        </p:nvSpPr>
        <p:spPr>
          <a:xfrm>
            <a:off x="4817609" y="2476500"/>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Most Frequent Order Per Tier</a:t>
            </a:r>
          </a:p>
        </p:txBody>
      </p:sp>
      <p:pic>
        <p:nvPicPr>
          <p:cNvPr id="7" name="Picture 2">
            <a:extLst>
              <a:ext uri="{FF2B5EF4-FFF2-40B4-BE49-F238E27FC236}">
                <a16:creationId xmlns:a16="http://schemas.microsoft.com/office/drawing/2014/main" id="{1710A5D4-5144-E03B-7E48-08849FA711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9621" y="3086100"/>
            <a:ext cx="11053468" cy="6594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638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E79AB69E-DEE4-2C1E-DA68-26B833C12EF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0E34FF2-DB1A-DEB0-924E-D97811900B1A}"/>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E7B9B636-A64B-6924-FD80-D370376AE440}"/>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BEE12372-8900-0AAE-868B-6CF0E200BC4D}"/>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E16A3020-938C-7677-E18E-348BA4336C32}"/>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6" name="TextBox 7">
            <a:extLst>
              <a:ext uri="{FF2B5EF4-FFF2-40B4-BE49-F238E27FC236}">
                <a16:creationId xmlns:a16="http://schemas.microsoft.com/office/drawing/2014/main" id="{51F3F53D-5A23-4A1A-16FC-B2D27B3204F8}"/>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9" name="TextBox 8">
            <a:extLst>
              <a:ext uri="{FF2B5EF4-FFF2-40B4-BE49-F238E27FC236}">
                <a16:creationId xmlns:a16="http://schemas.microsoft.com/office/drawing/2014/main" id="{937E0885-E031-4831-1566-2F5E3F4DBE71}"/>
              </a:ext>
            </a:extLst>
          </p:cNvPr>
          <p:cNvSpPr txBox="1"/>
          <p:nvPr/>
        </p:nvSpPr>
        <p:spPr>
          <a:xfrm>
            <a:off x="4817609" y="2476500"/>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Tier Characteristic per Measure</a:t>
            </a:r>
          </a:p>
        </p:txBody>
      </p:sp>
      <p:pic>
        <p:nvPicPr>
          <p:cNvPr id="1030" name="Picture 6">
            <a:extLst>
              <a:ext uri="{FF2B5EF4-FFF2-40B4-BE49-F238E27FC236}">
                <a16:creationId xmlns:a16="http://schemas.microsoft.com/office/drawing/2014/main" id="{E2572123-BCE0-8461-81D6-7A2B392FAE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4783" y="3003298"/>
            <a:ext cx="9523231" cy="6780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198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6D67BFB0-B535-2094-AD37-EE4DE42367D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9ECD157-5156-CD39-8099-57CA78D0A2A4}"/>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1463E898-F21E-592F-6DF2-B1FEB814DC6C}"/>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FF72C2C4-1C60-1491-4DE0-F33A0ADDCC36}"/>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E4F07D18-97ED-D619-F5B9-FB992D5CD112}"/>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6" name="TextBox 7">
            <a:extLst>
              <a:ext uri="{FF2B5EF4-FFF2-40B4-BE49-F238E27FC236}">
                <a16:creationId xmlns:a16="http://schemas.microsoft.com/office/drawing/2014/main" id="{0C490030-5411-1618-248D-B084B2FCF9A7}"/>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9" name="TextBox 8">
            <a:extLst>
              <a:ext uri="{FF2B5EF4-FFF2-40B4-BE49-F238E27FC236}">
                <a16:creationId xmlns:a16="http://schemas.microsoft.com/office/drawing/2014/main" id="{68E5E962-3B6E-383B-CCEB-6C7B87481878}"/>
              </a:ext>
            </a:extLst>
          </p:cNvPr>
          <p:cNvSpPr txBox="1"/>
          <p:nvPr/>
        </p:nvSpPr>
        <p:spPr>
          <a:xfrm>
            <a:off x="4817609" y="2476500"/>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Tier Characteristic per Measure</a:t>
            </a:r>
          </a:p>
        </p:txBody>
      </p:sp>
      <p:pic>
        <p:nvPicPr>
          <p:cNvPr id="1032" name="Picture 8">
            <a:extLst>
              <a:ext uri="{FF2B5EF4-FFF2-40B4-BE49-F238E27FC236}">
                <a16:creationId xmlns:a16="http://schemas.microsoft.com/office/drawing/2014/main" id="{5434434D-ADEE-B9E4-DB32-E25F806B74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4882" y="3188846"/>
            <a:ext cx="9485282" cy="6753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207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107E4779-9862-1D8F-C7EB-8DF6F901A016}"/>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AD6B3CA4-9511-24CD-E463-54A66E2C4E40}"/>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C7129212-88EA-902B-4AAD-205F60513398}"/>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SUMMARY</a:t>
            </a:r>
          </a:p>
        </p:txBody>
      </p:sp>
      <p:sp>
        <p:nvSpPr>
          <p:cNvPr id="14" name="TextBox 14">
            <a:extLst>
              <a:ext uri="{FF2B5EF4-FFF2-40B4-BE49-F238E27FC236}">
                <a16:creationId xmlns:a16="http://schemas.microsoft.com/office/drawing/2014/main" id="{8A016B68-1AE3-3351-D41A-7B275AC239FF}"/>
              </a:ext>
            </a:extLst>
          </p:cNvPr>
          <p:cNvSpPr txBox="1"/>
          <p:nvPr/>
        </p:nvSpPr>
        <p:spPr>
          <a:xfrm>
            <a:off x="1066800" y="3162300"/>
            <a:ext cx="16916400" cy="6924973"/>
          </a:xfrm>
          <a:prstGeom prst="rect">
            <a:avLst/>
          </a:prstGeom>
        </p:spPr>
        <p:txBody>
          <a:bodyPr wrap="square" lIns="0" tIns="0" rIns="0" bIns="0" rtlCol="0" anchor="t">
            <a:spAutoFit/>
          </a:bodyPr>
          <a:lstStyle/>
          <a:p>
            <a:pPr>
              <a:buNone/>
            </a:pPr>
            <a:r>
              <a:rPr lang="en-US" sz="3000" b="1" dirty="0">
                <a:solidFill>
                  <a:schemeClr val="bg1"/>
                </a:solidFill>
              </a:rPr>
              <a:t>1. Corporates</a:t>
            </a:r>
          </a:p>
          <a:p>
            <a:pPr>
              <a:buFont typeface="Arial" panose="020B0604020202020204" pitchFamily="34" charset="0"/>
              <a:buChar char="•"/>
            </a:pPr>
            <a:r>
              <a:rPr lang="en-US" sz="3000" b="1" dirty="0">
                <a:solidFill>
                  <a:schemeClr val="bg1"/>
                </a:solidFill>
              </a:rPr>
              <a:t>Order Volume</a:t>
            </a:r>
            <a:r>
              <a:rPr lang="en-US" sz="3000" dirty="0">
                <a:solidFill>
                  <a:schemeClr val="bg1"/>
                </a:solidFill>
              </a:rPr>
              <a:t>: Corporates have the </a:t>
            </a:r>
            <a:r>
              <a:rPr lang="en-US" sz="3000" b="1" dirty="0">
                <a:solidFill>
                  <a:schemeClr val="bg1"/>
                </a:solidFill>
              </a:rPr>
              <a:t>highest number of orders</a:t>
            </a:r>
            <a:r>
              <a:rPr lang="en-US" sz="3000" dirty="0">
                <a:solidFill>
                  <a:schemeClr val="bg1"/>
                </a:solidFill>
              </a:rPr>
              <a:t> (32,113) by a significant margin compared to other tiers.</a:t>
            </a:r>
          </a:p>
          <a:p>
            <a:pPr>
              <a:buFont typeface="Arial" panose="020B0604020202020204" pitchFamily="34" charset="0"/>
              <a:buChar char="•"/>
            </a:pPr>
            <a:r>
              <a:rPr lang="en-US" sz="3000" b="1" dirty="0">
                <a:solidFill>
                  <a:schemeClr val="bg1"/>
                </a:solidFill>
              </a:rPr>
              <a:t>Weight</a:t>
            </a:r>
            <a:r>
              <a:rPr lang="en-US" sz="3000" dirty="0">
                <a:solidFill>
                  <a:schemeClr val="bg1"/>
                </a:solidFill>
              </a:rPr>
              <a:t>: The weight of orders from Corporates is also the </a:t>
            </a:r>
            <a:r>
              <a:rPr lang="en-US" sz="3000" b="1" dirty="0">
                <a:solidFill>
                  <a:schemeClr val="bg1"/>
                </a:solidFill>
              </a:rPr>
              <a:t>highest</a:t>
            </a:r>
            <a:r>
              <a:rPr lang="en-US" sz="3000" dirty="0">
                <a:solidFill>
                  <a:schemeClr val="bg1"/>
                </a:solidFill>
              </a:rPr>
              <a:t>, indicating large shipments.</a:t>
            </a:r>
          </a:p>
          <a:p>
            <a:pPr>
              <a:buFont typeface="Arial" panose="020B0604020202020204" pitchFamily="34" charset="0"/>
              <a:buChar char="•"/>
            </a:pPr>
            <a:r>
              <a:rPr lang="en-US" sz="3000" b="1" dirty="0">
                <a:solidFill>
                  <a:schemeClr val="bg1"/>
                </a:solidFill>
              </a:rPr>
              <a:t>Cases</a:t>
            </a:r>
            <a:r>
              <a:rPr lang="en-US" sz="3000" dirty="0">
                <a:solidFill>
                  <a:schemeClr val="bg1"/>
                </a:solidFill>
              </a:rPr>
              <a:t>: Corporates have the </a:t>
            </a:r>
            <a:r>
              <a:rPr lang="en-US" sz="3000" b="1" dirty="0">
                <a:solidFill>
                  <a:schemeClr val="bg1"/>
                </a:solidFill>
              </a:rPr>
              <a:t>highest number of cases</a:t>
            </a:r>
            <a:r>
              <a:rPr lang="en-US" sz="3000" dirty="0">
                <a:solidFill>
                  <a:schemeClr val="bg1"/>
                </a:solidFill>
              </a:rPr>
              <a:t> ordered, which further supports the high volume of their orders.</a:t>
            </a:r>
          </a:p>
          <a:p>
            <a:pPr>
              <a:buFont typeface="Arial" panose="020B0604020202020204" pitchFamily="34" charset="0"/>
              <a:buChar char="•"/>
            </a:pPr>
            <a:r>
              <a:rPr lang="en-US" sz="3000" b="1" dirty="0">
                <a:solidFill>
                  <a:schemeClr val="bg1"/>
                </a:solidFill>
              </a:rPr>
              <a:t>Lines</a:t>
            </a:r>
            <a:r>
              <a:rPr lang="en-US" sz="3000" dirty="0">
                <a:solidFill>
                  <a:schemeClr val="bg1"/>
                </a:solidFill>
              </a:rPr>
              <a:t>: They have fewer product lines compared to Tier I and Tier II, which suggests bulkier orders with fewer types of products.</a:t>
            </a:r>
          </a:p>
          <a:p>
            <a:pPr>
              <a:buFont typeface="Arial" panose="020B0604020202020204" pitchFamily="34" charset="0"/>
              <a:buChar char="•"/>
            </a:pPr>
            <a:r>
              <a:rPr lang="en-US" sz="3000" b="1" dirty="0">
                <a:solidFill>
                  <a:schemeClr val="bg1"/>
                </a:solidFill>
              </a:rPr>
              <a:t>Dock Time</a:t>
            </a:r>
            <a:r>
              <a:rPr lang="en-US" sz="3000" dirty="0">
                <a:solidFill>
                  <a:schemeClr val="bg1"/>
                </a:solidFill>
              </a:rPr>
              <a:t>: The </a:t>
            </a:r>
            <a:r>
              <a:rPr lang="en-US" sz="3000" b="1" dirty="0">
                <a:solidFill>
                  <a:schemeClr val="bg1"/>
                </a:solidFill>
              </a:rPr>
              <a:t>dock time</a:t>
            </a:r>
            <a:r>
              <a:rPr lang="en-US" sz="3000" dirty="0">
                <a:solidFill>
                  <a:schemeClr val="bg1"/>
                </a:solidFill>
              </a:rPr>
              <a:t> is the </a:t>
            </a:r>
            <a:r>
              <a:rPr lang="en-US" sz="3000" b="1" dirty="0">
                <a:solidFill>
                  <a:schemeClr val="bg1"/>
                </a:solidFill>
              </a:rPr>
              <a:t>longest</a:t>
            </a:r>
            <a:r>
              <a:rPr lang="en-US" sz="3000" dirty="0">
                <a:solidFill>
                  <a:schemeClr val="bg1"/>
                </a:solidFill>
              </a:rPr>
              <a:t>, possibly due to the large orders requiring more handling time.</a:t>
            </a:r>
          </a:p>
          <a:p>
            <a:pPr>
              <a:buFont typeface="Arial" panose="020B0604020202020204" pitchFamily="34" charset="0"/>
              <a:buChar char="•"/>
            </a:pPr>
            <a:r>
              <a:rPr lang="en-US" sz="3000" b="1" dirty="0">
                <a:solidFill>
                  <a:schemeClr val="bg1"/>
                </a:solidFill>
              </a:rPr>
              <a:t>Pallets</a:t>
            </a:r>
            <a:r>
              <a:rPr lang="en-US" sz="3000" dirty="0">
                <a:solidFill>
                  <a:schemeClr val="bg1"/>
                </a:solidFill>
              </a:rPr>
              <a:t>: They have the </a:t>
            </a:r>
            <a:r>
              <a:rPr lang="en-US" sz="3000" b="1" dirty="0">
                <a:solidFill>
                  <a:schemeClr val="bg1"/>
                </a:solidFill>
              </a:rPr>
              <a:t>largest number of pallets</a:t>
            </a:r>
            <a:r>
              <a:rPr lang="en-US" sz="3000" dirty="0">
                <a:solidFill>
                  <a:schemeClr val="bg1"/>
                </a:solidFill>
              </a:rPr>
              <a:t>, indicating the physical volume of their shipments.</a:t>
            </a:r>
          </a:p>
          <a:p>
            <a:pPr>
              <a:buFont typeface="Arial" panose="020B0604020202020204" pitchFamily="34" charset="0"/>
              <a:buChar char="•"/>
            </a:pPr>
            <a:r>
              <a:rPr lang="en-US" sz="3000" b="1" dirty="0">
                <a:solidFill>
                  <a:schemeClr val="bg1"/>
                </a:solidFill>
              </a:rPr>
              <a:t>Cases/Line</a:t>
            </a:r>
            <a:r>
              <a:rPr lang="en-US" sz="3000" dirty="0">
                <a:solidFill>
                  <a:schemeClr val="bg1"/>
                </a:solidFill>
              </a:rPr>
              <a:t>: Corporates have a relatively low </a:t>
            </a:r>
            <a:r>
              <a:rPr lang="en-US" sz="3000" b="1" dirty="0">
                <a:solidFill>
                  <a:schemeClr val="bg1"/>
                </a:solidFill>
              </a:rPr>
              <a:t>cases/line</a:t>
            </a:r>
            <a:r>
              <a:rPr lang="en-US" sz="3000" dirty="0">
                <a:solidFill>
                  <a:schemeClr val="bg1"/>
                </a:solidFill>
              </a:rPr>
              <a:t>, suggesting that while they order large quantities, they don't diversify as much across product types.</a:t>
            </a:r>
          </a:p>
          <a:p>
            <a:pPr>
              <a:buFont typeface="Arial" panose="020B0604020202020204" pitchFamily="34" charset="0"/>
              <a:buChar char="•"/>
            </a:pPr>
            <a:r>
              <a:rPr lang="en-US" sz="3000" b="1" dirty="0">
                <a:solidFill>
                  <a:schemeClr val="bg1"/>
                </a:solidFill>
              </a:rPr>
              <a:t>PO Count</a:t>
            </a:r>
            <a:r>
              <a:rPr lang="en-US" sz="3000" dirty="0">
                <a:solidFill>
                  <a:schemeClr val="bg1"/>
                </a:solidFill>
              </a:rPr>
              <a:t>: They have a </a:t>
            </a:r>
            <a:r>
              <a:rPr lang="en-US" sz="3000" b="1" dirty="0">
                <a:solidFill>
                  <a:schemeClr val="bg1"/>
                </a:solidFill>
              </a:rPr>
              <a:t>moderate PO count</a:t>
            </a:r>
            <a:r>
              <a:rPr lang="en-US" sz="3000" dirty="0">
                <a:solidFill>
                  <a:schemeClr val="bg1"/>
                </a:solidFill>
              </a:rPr>
              <a:t>, indicating that they may order in larger, consolidated shipments.</a:t>
            </a:r>
          </a:p>
          <a:p>
            <a:pPr>
              <a:buFont typeface="Arial" panose="020B0604020202020204" pitchFamily="34" charset="0"/>
              <a:buChar char="•"/>
            </a:pPr>
            <a:r>
              <a:rPr lang="en-US" sz="3000" b="1" dirty="0">
                <a:solidFill>
                  <a:schemeClr val="bg1"/>
                </a:solidFill>
              </a:rPr>
              <a:t>Item Spread</a:t>
            </a:r>
            <a:r>
              <a:rPr lang="en-US" sz="3000" dirty="0">
                <a:solidFill>
                  <a:schemeClr val="bg1"/>
                </a:solidFill>
              </a:rPr>
              <a:t>: They have a </a:t>
            </a:r>
            <a:r>
              <a:rPr lang="en-US" sz="3000" b="1" dirty="0">
                <a:solidFill>
                  <a:schemeClr val="bg1"/>
                </a:solidFill>
              </a:rPr>
              <a:t>low item spread</a:t>
            </a:r>
            <a:r>
              <a:rPr lang="en-US" sz="3000" dirty="0">
                <a:solidFill>
                  <a:schemeClr val="bg1"/>
                </a:solidFill>
              </a:rPr>
              <a:t>, indicating fewer different types of products in their orders.</a:t>
            </a:r>
          </a:p>
        </p:txBody>
      </p:sp>
    </p:spTree>
    <p:extLst>
      <p:ext uri="{BB962C8B-B14F-4D97-AF65-F5344CB8AC3E}">
        <p14:creationId xmlns:p14="http://schemas.microsoft.com/office/powerpoint/2010/main" val="485594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5011A328-3A8B-F0C8-690A-B739ACC4961B}"/>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D74BAD85-85C2-5B29-C761-6D663541008F}"/>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980422A1-2B81-1DE1-4760-11F1E7C321E7}"/>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SUMMARY</a:t>
            </a:r>
          </a:p>
        </p:txBody>
      </p:sp>
      <p:sp>
        <p:nvSpPr>
          <p:cNvPr id="14" name="TextBox 14">
            <a:extLst>
              <a:ext uri="{FF2B5EF4-FFF2-40B4-BE49-F238E27FC236}">
                <a16:creationId xmlns:a16="http://schemas.microsoft.com/office/drawing/2014/main" id="{AD77E3A7-4C36-7B66-10BC-6950B7B4F66A}"/>
              </a:ext>
            </a:extLst>
          </p:cNvPr>
          <p:cNvSpPr txBox="1"/>
          <p:nvPr/>
        </p:nvSpPr>
        <p:spPr>
          <a:xfrm>
            <a:off x="1066800" y="3163824"/>
            <a:ext cx="16916400" cy="5539978"/>
          </a:xfrm>
          <a:prstGeom prst="rect">
            <a:avLst/>
          </a:prstGeom>
        </p:spPr>
        <p:txBody>
          <a:bodyPr wrap="square" lIns="0" tIns="0" rIns="0" bIns="0" rtlCol="0" anchor="t">
            <a:spAutoFit/>
          </a:bodyPr>
          <a:lstStyle/>
          <a:p>
            <a:pPr>
              <a:buNone/>
            </a:pPr>
            <a:r>
              <a:rPr lang="en-US" sz="3000" b="1" dirty="0">
                <a:solidFill>
                  <a:schemeClr val="bg1"/>
                </a:solidFill>
              </a:rPr>
              <a:t>2. Tier I</a:t>
            </a:r>
          </a:p>
          <a:p>
            <a:pPr>
              <a:buFont typeface="Arial" panose="020B0604020202020204" pitchFamily="34" charset="0"/>
              <a:buChar char="•"/>
            </a:pPr>
            <a:r>
              <a:rPr lang="en-US" sz="3000" b="1" dirty="0">
                <a:solidFill>
                  <a:schemeClr val="bg1"/>
                </a:solidFill>
              </a:rPr>
              <a:t>Order Volume</a:t>
            </a:r>
            <a:r>
              <a:rPr lang="en-US" sz="3000" dirty="0">
                <a:solidFill>
                  <a:schemeClr val="bg1"/>
                </a:solidFill>
              </a:rPr>
              <a:t>: Tier I customers have the </a:t>
            </a:r>
            <a:r>
              <a:rPr lang="en-US" sz="3000" b="1" dirty="0">
                <a:solidFill>
                  <a:schemeClr val="bg1"/>
                </a:solidFill>
              </a:rPr>
              <a:t>second-highest number of orders</a:t>
            </a:r>
            <a:r>
              <a:rPr lang="en-US" sz="3000" dirty="0">
                <a:solidFill>
                  <a:schemeClr val="bg1"/>
                </a:solidFill>
              </a:rPr>
              <a:t> (19,409).</a:t>
            </a:r>
          </a:p>
          <a:p>
            <a:pPr>
              <a:buFont typeface="Arial" panose="020B0604020202020204" pitchFamily="34" charset="0"/>
              <a:buChar char="•"/>
            </a:pPr>
            <a:r>
              <a:rPr lang="en-US" sz="3000" b="1" dirty="0">
                <a:solidFill>
                  <a:schemeClr val="bg1"/>
                </a:solidFill>
              </a:rPr>
              <a:t>Weight</a:t>
            </a:r>
            <a:r>
              <a:rPr lang="en-US" sz="3000" dirty="0">
                <a:solidFill>
                  <a:schemeClr val="bg1"/>
                </a:solidFill>
              </a:rPr>
              <a:t>: Their order weight is high, similar to Corporates, suggesting they tend to place heavy orders.</a:t>
            </a:r>
          </a:p>
          <a:p>
            <a:pPr>
              <a:buFont typeface="Arial" panose="020B0604020202020204" pitchFamily="34" charset="0"/>
              <a:buChar char="•"/>
            </a:pPr>
            <a:r>
              <a:rPr lang="en-US" sz="3000" b="1" dirty="0">
                <a:solidFill>
                  <a:schemeClr val="bg1"/>
                </a:solidFill>
              </a:rPr>
              <a:t>Cases</a:t>
            </a:r>
            <a:r>
              <a:rPr lang="en-US" sz="3000" dirty="0">
                <a:solidFill>
                  <a:schemeClr val="bg1"/>
                </a:solidFill>
              </a:rPr>
              <a:t>: Tier I customers also order a significant number of cases, but not as many as Corporates.</a:t>
            </a:r>
          </a:p>
          <a:p>
            <a:pPr>
              <a:buFont typeface="Arial" panose="020B0604020202020204" pitchFamily="34" charset="0"/>
              <a:buChar char="•"/>
            </a:pPr>
            <a:r>
              <a:rPr lang="en-US" sz="3000" b="1" dirty="0">
                <a:solidFill>
                  <a:schemeClr val="bg1"/>
                </a:solidFill>
              </a:rPr>
              <a:t>Lines</a:t>
            </a:r>
            <a:r>
              <a:rPr lang="en-US" sz="3000" dirty="0">
                <a:solidFill>
                  <a:schemeClr val="bg1"/>
                </a:solidFill>
              </a:rPr>
              <a:t>: They have a </a:t>
            </a:r>
            <a:r>
              <a:rPr lang="en-US" sz="3000" b="1" dirty="0">
                <a:solidFill>
                  <a:schemeClr val="bg1"/>
                </a:solidFill>
              </a:rPr>
              <a:t>higher number of lines</a:t>
            </a:r>
            <a:r>
              <a:rPr lang="en-US" sz="3000" dirty="0">
                <a:solidFill>
                  <a:schemeClr val="bg1"/>
                </a:solidFill>
              </a:rPr>
              <a:t> than Corporates, indicating more product diversity in their orders.</a:t>
            </a:r>
          </a:p>
          <a:p>
            <a:pPr>
              <a:buFont typeface="Arial" panose="020B0604020202020204" pitchFamily="34" charset="0"/>
              <a:buChar char="•"/>
            </a:pPr>
            <a:r>
              <a:rPr lang="en-US" sz="3000" b="1" dirty="0">
                <a:solidFill>
                  <a:schemeClr val="bg1"/>
                </a:solidFill>
              </a:rPr>
              <a:t>Dock Time</a:t>
            </a:r>
            <a:r>
              <a:rPr lang="en-US" sz="3000" dirty="0">
                <a:solidFill>
                  <a:schemeClr val="bg1"/>
                </a:solidFill>
              </a:rPr>
              <a:t>: Tier I has </a:t>
            </a:r>
            <a:r>
              <a:rPr lang="en-US" sz="3000" b="1" dirty="0">
                <a:solidFill>
                  <a:schemeClr val="bg1"/>
                </a:solidFill>
              </a:rPr>
              <a:t>high dock time</a:t>
            </a:r>
            <a:r>
              <a:rPr lang="en-US" sz="3000" dirty="0">
                <a:solidFill>
                  <a:schemeClr val="bg1"/>
                </a:solidFill>
              </a:rPr>
              <a:t>, indicating that their orders are large and require more time to process.</a:t>
            </a:r>
          </a:p>
          <a:p>
            <a:pPr>
              <a:buFont typeface="Arial" panose="020B0604020202020204" pitchFamily="34" charset="0"/>
              <a:buChar char="•"/>
            </a:pPr>
            <a:r>
              <a:rPr lang="en-US" sz="3000" b="1" dirty="0">
                <a:solidFill>
                  <a:schemeClr val="bg1"/>
                </a:solidFill>
              </a:rPr>
              <a:t>Pallets</a:t>
            </a:r>
            <a:r>
              <a:rPr lang="en-US" sz="3000" dirty="0">
                <a:solidFill>
                  <a:schemeClr val="bg1"/>
                </a:solidFill>
              </a:rPr>
              <a:t>: They order a large number of </a:t>
            </a:r>
            <a:r>
              <a:rPr lang="en-US" sz="3000" b="1" dirty="0">
                <a:solidFill>
                  <a:schemeClr val="bg1"/>
                </a:solidFill>
              </a:rPr>
              <a:t>pallets</a:t>
            </a:r>
            <a:r>
              <a:rPr lang="en-US" sz="3000" dirty="0">
                <a:solidFill>
                  <a:schemeClr val="bg1"/>
                </a:solidFill>
              </a:rPr>
              <a:t>, similar to Corporates.</a:t>
            </a:r>
          </a:p>
          <a:p>
            <a:pPr>
              <a:buFont typeface="Arial" panose="020B0604020202020204" pitchFamily="34" charset="0"/>
              <a:buChar char="•"/>
            </a:pPr>
            <a:r>
              <a:rPr lang="en-US" sz="3000" b="1" dirty="0">
                <a:solidFill>
                  <a:schemeClr val="bg1"/>
                </a:solidFill>
              </a:rPr>
              <a:t>Cases/Line</a:t>
            </a:r>
            <a:r>
              <a:rPr lang="en-US" sz="3000" dirty="0">
                <a:solidFill>
                  <a:schemeClr val="bg1"/>
                </a:solidFill>
              </a:rPr>
              <a:t>: Tier I has </a:t>
            </a:r>
            <a:r>
              <a:rPr lang="en-US" sz="3000" b="1" dirty="0">
                <a:solidFill>
                  <a:schemeClr val="bg1"/>
                </a:solidFill>
              </a:rPr>
              <a:t>moderate cases/line</a:t>
            </a:r>
            <a:r>
              <a:rPr lang="en-US" sz="3000" dirty="0">
                <a:solidFill>
                  <a:schemeClr val="bg1"/>
                </a:solidFill>
              </a:rPr>
              <a:t>, meaning their orders are somewhat balanced between volume and variety.</a:t>
            </a:r>
          </a:p>
          <a:p>
            <a:pPr>
              <a:buFont typeface="Arial" panose="020B0604020202020204" pitchFamily="34" charset="0"/>
              <a:buChar char="•"/>
            </a:pPr>
            <a:r>
              <a:rPr lang="en-US" sz="3000" b="1" dirty="0">
                <a:solidFill>
                  <a:schemeClr val="bg1"/>
                </a:solidFill>
              </a:rPr>
              <a:t>PO Count</a:t>
            </a:r>
            <a:r>
              <a:rPr lang="en-US" sz="3000" dirty="0">
                <a:solidFill>
                  <a:schemeClr val="bg1"/>
                </a:solidFill>
              </a:rPr>
              <a:t>: Tier I customers have a </a:t>
            </a:r>
            <a:r>
              <a:rPr lang="en-US" sz="3000" b="1" dirty="0">
                <a:solidFill>
                  <a:schemeClr val="bg1"/>
                </a:solidFill>
              </a:rPr>
              <a:t>moderate PO count</a:t>
            </a:r>
            <a:r>
              <a:rPr lang="en-US" sz="3000" dirty="0">
                <a:solidFill>
                  <a:schemeClr val="bg1"/>
                </a:solidFill>
              </a:rPr>
              <a:t>.</a:t>
            </a:r>
          </a:p>
          <a:p>
            <a:pPr>
              <a:buFont typeface="Arial" panose="020B0604020202020204" pitchFamily="34" charset="0"/>
              <a:buChar char="•"/>
            </a:pPr>
            <a:r>
              <a:rPr lang="en-US" sz="3000" b="1" dirty="0">
                <a:solidFill>
                  <a:schemeClr val="bg1"/>
                </a:solidFill>
              </a:rPr>
              <a:t>Item Spread</a:t>
            </a:r>
            <a:r>
              <a:rPr lang="en-US" sz="3000" dirty="0">
                <a:solidFill>
                  <a:schemeClr val="bg1"/>
                </a:solidFill>
              </a:rPr>
              <a:t>: They have a </a:t>
            </a:r>
            <a:r>
              <a:rPr lang="en-US" sz="3000" b="1" dirty="0">
                <a:solidFill>
                  <a:schemeClr val="bg1"/>
                </a:solidFill>
              </a:rPr>
              <a:t>moderate item spread</a:t>
            </a:r>
            <a:r>
              <a:rPr lang="en-US" sz="3000" dirty="0">
                <a:solidFill>
                  <a:schemeClr val="bg1"/>
                </a:solidFill>
              </a:rPr>
              <a:t>, indicating that their orders contain a wider variety of products than Corporates.</a:t>
            </a:r>
          </a:p>
        </p:txBody>
      </p:sp>
    </p:spTree>
    <p:extLst>
      <p:ext uri="{BB962C8B-B14F-4D97-AF65-F5344CB8AC3E}">
        <p14:creationId xmlns:p14="http://schemas.microsoft.com/office/powerpoint/2010/main" val="2447255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247E9DBC-D949-0D8A-B14D-5A3A06BE7A1D}"/>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FF00CFCD-B2A4-A3CF-2BC9-8BEEF4DC38E5}"/>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3BA5B2B1-232E-AE7C-81E7-52FD21CDF069}"/>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SUMMARY</a:t>
            </a:r>
          </a:p>
        </p:txBody>
      </p:sp>
      <p:sp>
        <p:nvSpPr>
          <p:cNvPr id="14" name="TextBox 14">
            <a:extLst>
              <a:ext uri="{FF2B5EF4-FFF2-40B4-BE49-F238E27FC236}">
                <a16:creationId xmlns:a16="http://schemas.microsoft.com/office/drawing/2014/main" id="{CB698210-9183-6D09-FF6D-9F35834F8139}"/>
              </a:ext>
            </a:extLst>
          </p:cNvPr>
          <p:cNvSpPr txBox="1"/>
          <p:nvPr/>
        </p:nvSpPr>
        <p:spPr>
          <a:xfrm>
            <a:off x="1066800" y="3163824"/>
            <a:ext cx="16916400" cy="6463308"/>
          </a:xfrm>
          <a:prstGeom prst="rect">
            <a:avLst/>
          </a:prstGeom>
        </p:spPr>
        <p:txBody>
          <a:bodyPr wrap="square" lIns="0" tIns="0" rIns="0" bIns="0" rtlCol="0" anchor="t">
            <a:spAutoFit/>
          </a:bodyPr>
          <a:lstStyle/>
          <a:p>
            <a:pPr>
              <a:buNone/>
            </a:pPr>
            <a:r>
              <a:rPr lang="en-US" sz="3000" b="1" dirty="0">
                <a:solidFill>
                  <a:schemeClr val="bg1"/>
                </a:solidFill>
              </a:rPr>
              <a:t>3. Tier II</a:t>
            </a:r>
          </a:p>
          <a:p>
            <a:pPr>
              <a:buFont typeface="Arial" panose="020B0604020202020204" pitchFamily="34" charset="0"/>
              <a:buChar char="•"/>
            </a:pPr>
            <a:r>
              <a:rPr lang="en-US" sz="3000" b="1" dirty="0">
                <a:solidFill>
                  <a:schemeClr val="bg1"/>
                </a:solidFill>
              </a:rPr>
              <a:t>Order Volume</a:t>
            </a:r>
            <a:r>
              <a:rPr lang="en-US" sz="3000" dirty="0">
                <a:solidFill>
                  <a:schemeClr val="bg1"/>
                </a:solidFill>
              </a:rPr>
              <a:t>: Tier II customers have the </a:t>
            </a:r>
            <a:r>
              <a:rPr lang="en-US" sz="3000" b="1" dirty="0">
                <a:solidFill>
                  <a:schemeClr val="bg1"/>
                </a:solidFill>
              </a:rPr>
              <a:t>third-highest number of orders</a:t>
            </a:r>
            <a:r>
              <a:rPr lang="en-US" sz="3000" dirty="0">
                <a:solidFill>
                  <a:schemeClr val="bg1"/>
                </a:solidFill>
              </a:rPr>
              <a:t> (13,016).</a:t>
            </a:r>
          </a:p>
          <a:p>
            <a:pPr>
              <a:buFont typeface="Arial" panose="020B0604020202020204" pitchFamily="34" charset="0"/>
              <a:buChar char="•"/>
            </a:pPr>
            <a:r>
              <a:rPr lang="en-US" sz="3000" b="1" dirty="0">
                <a:solidFill>
                  <a:schemeClr val="bg1"/>
                </a:solidFill>
              </a:rPr>
              <a:t>Weight</a:t>
            </a:r>
            <a:r>
              <a:rPr lang="en-US" sz="3000" dirty="0">
                <a:solidFill>
                  <a:schemeClr val="bg1"/>
                </a:solidFill>
              </a:rPr>
              <a:t>: The weight of Tier II orders is moderate, lower than Tier I but still significant.</a:t>
            </a:r>
          </a:p>
          <a:p>
            <a:pPr>
              <a:buFont typeface="Arial" panose="020B0604020202020204" pitchFamily="34" charset="0"/>
              <a:buChar char="•"/>
            </a:pPr>
            <a:r>
              <a:rPr lang="en-US" sz="3000" b="1" dirty="0">
                <a:solidFill>
                  <a:schemeClr val="bg1"/>
                </a:solidFill>
              </a:rPr>
              <a:t>Cases</a:t>
            </a:r>
            <a:r>
              <a:rPr lang="en-US" sz="3000" dirty="0">
                <a:solidFill>
                  <a:schemeClr val="bg1"/>
                </a:solidFill>
              </a:rPr>
              <a:t>: Tier II customers order a substantial number of </a:t>
            </a:r>
            <a:r>
              <a:rPr lang="en-US" sz="3000" b="1" dirty="0">
                <a:solidFill>
                  <a:schemeClr val="bg1"/>
                </a:solidFill>
              </a:rPr>
              <a:t>cases</a:t>
            </a:r>
            <a:r>
              <a:rPr lang="en-US" sz="3000" dirty="0">
                <a:solidFill>
                  <a:schemeClr val="bg1"/>
                </a:solidFill>
              </a:rPr>
              <a:t>, but fewer than Tier I.</a:t>
            </a:r>
          </a:p>
          <a:p>
            <a:pPr>
              <a:buFont typeface="Arial" panose="020B0604020202020204" pitchFamily="34" charset="0"/>
              <a:buChar char="•"/>
            </a:pPr>
            <a:r>
              <a:rPr lang="en-US" sz="3000" b="1" dirty="0">
                <a:solidFill>
                  <a:schemeClr val="bg1"/>
                </a:solidFill>
              </a:rPr>
              <a:t>Lines</a:t>
            </a:r>
            <a:r>
              <a:rPr lang="en-US" sz="3000" dirty="0">
                <a:solidFill>
                  <a:schemeClr val="bg1"/>
                </a:solidFill>
              </a:rPr>
              <a:t>: The number of </a:t>
            </a:r>
            <a:r>
              <a:rPr lang="en-US" sz="3000" b="1" dirty="0">
                <a:solidFill>
                  <a:schemeClr val="bg1"/>
                </a:solidFill>
              </a:rPr>
              <a:t>lines</a:t>
            </a:r>
            <a:r>
              <a:rPr lang="en-US" sz="3000" dirty="0">
                <a:solidFill>
                  <a:schemeClr val="bg1"/>
                </a:solidFill>
              </a:rPr>
              <a:t> ordered is higher than Corporates, similar to Tier I, indicating a diversified product selection.</a:t>
            </a:r>
          </a:p>
          <a:p>
            <a:pPr>
              <a:buFont typeface="Arial" panose="020B0604020202020204" pitchFamily="34" charset="0"/>
              <a:buChar char="•"/>
            </a:pPr>
            <a:r>
              <a:rPr lang="en-US" sz="3000" b="1" dirty="0">
                <a:solidFill>
                  <a:schemeClr val="bg1"/>
                </a:solidFill>
              </a:rPr>
              <a:t>Dock Time</a:t>
            </a:r>
            <a:r>
              <a:rPr lang="en-US" sz="3000" dirty="0">
                <a:solidFill>
                  <a:schemeClr val="bg1"/>
                </a:solidFill>
              </a:rPr>
              <a:t>: Tier II has </a:t>
            </a:r>
            <a:r>
              <a:rPr lang="en-US" sz="3000" b="1" dirty="0">
                <a:solidFill>
                  <a:schemeClr val="bg1"/>
                </a:solidFill>
              </a:rPr>
              <a:t>moderate dock time</a:t>
            </a:r>
            <a:r>
              <a:rPr lang="en-US" sz="3000" dirty="0">
                <a:solidFill>
                  <a:schemeClr val="bg1"/>
                </a:solidFill>
              </a:rPr>
              <a:t>, longer than Systems or Industrial but shorter than Corporates and Tier I.</a:t>
            </a:r>
          </a:p>
          <a:p>
            <a:pPr>
              <a:buFont typeface="Arial" panose="020B0604020202020204" pitchFamily="34" charset="0"/>
              <a:buChar char="•"/>
            </a:pPr>
            <a:r>
              <a:rPr lang="en-US" sz="3000" b="1" dirty="0">
                <a:solidFill>
                  <a:schemeClr val="bg1"/>
                </a:solidFill>
              </a:rPr>
              <a:t>Pallets</a:t>
            </a:r>
            <a:r>
              <a:rPr lang="en-US" sz="3000" dirty="0">
                <a:solidFill>
                  <a:schemeClr val="bg1"/>
                </a:solidFill>
              </a:rPr>
              <a:t>: Tier II orders a </a:t>
            </a:r>
            <a:r>
              <a:rPr lang="en-US" sz="3000" b="1" dirty="0">
                <a:solidFill>
                  <a:schemeClr val="bg1"/>
                </a:solidFill>
              </a:rPr>
              <a:t>moderate number of pallets</a:t>
            </a:r>
            <a:r>
              <a:rPr lang="en-US" sz="3000" dirty="0">
                <a:solidFill>
                  <a:schemeClr val="bg1"/>
                </a:solidFill>
              </a:rPr>
              <a:t>.</a:t>
            </a:r>
          </a:p>
          <a:p>
            <a:pPr>
              <a:buFont typeface="Arial" panose="020B0604020202020204" pitchFamily="34" charset="0"/>
              <a:buChar char="•"/>
            </a:pPr>
            <a:r>
              <a:rPr lang="en-US" sz="3000" b="1" dirty="0">
                <a:solidFill>
                  <a:schemeClr val="bg1"/>
                </a:solidFill>
              </a:rPr>
              <a:t>Cases/Line</a:t>
            </a:r>
            <a:r>
              <a:rPr lang="en-US" sz="3000" dirty="0">
                <a:solidFill>
                  <a:schemeClr val="bg1"/>
                </a:solidFill>
              </a:rPr>
              <a:t>: The </a:t>
            </a:r>
            <a:r>
              <a:rPr lang="en-US" sz="3000" b="1" dirty="0">
                <a:solidFill>
                  <a:schemeClr val="bg1"/>
                </a:solidFill>
              </a:rPr>
              <a:t>cases/line</a:t>
            </a:r>
            <a:r>
              <a:rPr lang="en-US" sz="3000" dirty="0">
                <a:solidFill>
                  <a:schemeClr val="bg1"/>
                </a:solidFill>
              </a:rPr>
              <a:t> is lower for Tier II, suggesting they order a wider range of products with moderate quantities.</a:t>
            </a:r>
          </a:p>
          <a:p>
            <a:pPr>
              <a:buFont typeface="Arial" panose="020B0604020202020204" pitchFamily="34" charset="0"/>
              <a:buChar char="•"/>
            </a:pPr>
            <a:r>
              <a:rPr lang="en-US" sz="3000" b="1" dirty="0">
                <a:solidFill>
                  <a:schemeClr val="bg1"/>
                </a:solidFill>
              </a:rPr>
              <a:t>PO Count</a:t>
            </a:r>
            <a:r>
              <a:rPr lang="en-US" sz="3000" dirty="0">
                <a:solidFill>
                  <a:schemeClr val="bg1"/>
                </a:solidFill>
              </a:rPr>
              <a:t>: Tier II customers have a </a:t>
            </a:r>
            <a:r>
              <a:rPr lang="en-US" sz="3000" b="1" dirty="0">
                <a:solidFill>
                  <a:schemeClr val="bg1"/>
                </a:solidFill>
              </a:rPr>
              <a:t>moderate PO count</a:t>
            </a:r>
            <a:r>
              <a:rPr lang="en-US" sz="3000" dirty="0">
                <a:solidFill>
                  <a:schemeClr val="bg1"/>
                </a:solidFill>
              </a:rPr>
              <a:t>, similar to Tier I.</a:t>
            </a:r>
          </a:p>
          <a:p>
            <a:pPr>
              <a:buFont typeface="Arial" panose="020B0604020202020204" pitchFamily="34" charset="0"/>
              <a:buChar char="•"/>
            </a:pPr>
            <a:r>
              <a:rPr lang="en-US" sz="3000" b="1" dirty="0">
                <a:solidFill>
                  <a:schemeClr val="bg1"/>
                </a:solidFill>
              </a:rPr>
              <a:t>Item Spread</a:t>
            </a:r>
            <a:r>
              <a:rPr lang="en-US" sz="3000" dirty="0">
                <a:solidFill>
                  <a:schemeClr val="bg1"/>
                </a:solidFill>
              </a:rPr>
              <a:t>: Tier II customers have a </a:t>
            </a:r>
            <a:r>
              <a:rPr lang="en-US" sz="3000" b="1" dirty="0">
                <a:solidFill>
                  <a:schemeClr val="bg1"/>
                </a:solidFill>
              </a:rPr>
              <a:t>moderate item spread</a:t>
            </a:r>
            <a:r>
              <a:rPr lang="en-US" sz="3000" dirty="0">
                <a:solidFill>
                  <a:schemeClr val="bg1"/>
                </a:solidFill>
              </a:rPr>
              <a:t>, indicating they order a mix of products but not as much as the lower-tier groups.</a:t>
            </a:r>
          </a:p>
        </p:txBody>
      </p:sp>
    </p:spTree>
    <p:extLst>
      <p:ext uri="{BB962C8B-B14F-4D97-AF65-F5344CB8AC3E}">
        <p14:creationId xmlns:p14="http://schemas.microsoft.com/office/powerpoint/2010/main" val="1267451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3C4B97DD-C0E1-9BD2-652B-586848627769}"/>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F70F3AD3-238A-BC96-57E8-E9F3A9D8891F}"/>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E0FAE374-8555-20CC-FEC3-CC574F1D7550}"/>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SUMMARY</a:t>
            </a:r>
          </a:p>
        </p:txBody>
      </p:sp>
      <p:sp>
        <p:nvSpPr>
          <p:cNvPr id="14" name="TextBox 14">
            <a:extLst>
              <a:ext uri="{FF2B5EF4-FFF2-40B4-BE49-F238E27FC236}">
                <a16:creationId xmlns:a16="http://schemas.microsoft.com/office/drawing/2014/main" id="{D2BDE552-EAAD-2C33-6D01-B1C06F42BBA9}"/>
              </a:ext>
            </a:extLst>
          </p:cNvPr>
          <p:cNvSpPr txBox="1"/>
          <p:nvPr/>
        </p:nvSpPr>
        <p:spPr>
          <a:xfrm>
            <a:off x="1066800" y="3163824"/>
            <a:ext cx="16916400" cy="6463308"/>
          </a:xfrm>
          <a:prstGeom prst="rect">
            <a:avLst/>
          </a:prstGeom>
        </p:spPr>
        <p:txBody>
          <a:bodyPr wrap="square" lIns="0" tIns="0" rIns="0" bIns="0" rtlCol="0" anchor="t">
            <a:spAutoFit/>
          </a:bodyPr>
          <a:lstStyle/>
          <a:p>
            <a:pPr>
              <a:buNone/>
            </a:pPr>
            <a:r>
              <a:rPr lang="en-US" sz="3000" b="1" dirty="0">
                <a:solidFill>
                  <a:schemeClr val="bg1"/>
                </a:solidFill>
              </a:rPr>
              <a:t>4. Tier III</a:t>
            </a:r>
          </a:p>
          <a:p>
            <a:pPr>
              <a:buFont typeface="Arial" panose="020B0604020202020204" pitchFamily="34" charset="0"/>
              <a:buChar char="•"/>
            </a:pPr>
            <a:r>
              <a:rPr lang="en-US" sz="3000" b="1" dirty="0">
                <a:solidFill>
                  <a:schemeClr val="bg1"/>
                </a:solidFill>
              </a:rPr>
              <a:t>Order Volume</a:t>
            </a:r>
            <a:r>
              <a:rPr lang="en-US" sz="3000" dirty="0">
                <a:solidFill>
                  <a:schemeClr val="bg1"/>
                </a:solidFill>
              </a:rPr>
              <a:t>: Tier III customers have </a:t>
            </a:r>
            <a:r>
              <a:rPr lang="en-US" sz="3000" b="1" dirty="0">
                <a:solidFill>
                  <a:schemeClr val="bg1"/>
                </a:solidFill>
              </a:rPr>
              <a:t>fewer orders</a:t>
            </a:r>
            <a:r>
              <a:rPr lang="en-US" sz="3000" dirty="0">
                <a:solidFill>
                  <a:schemeClr val="bg1"/>
                </a:solidFill>
              </a:rPr>
              <a:t> (24,348) than the higher tiers, but still represent a significant portion of the order volume.</a:t>
            </a:r>
          </a:p>
          <a:p>
            <a:pPr>
              <a:buFont typeface="Arial" panose="020B0604020202020204" pitchFamily="34" charset="0"/>
              <a:buChar char="•"/>
            </a:pPr>
            <a:r>
              <a:rPr lang="en-US" sz="3000" b="1" dirty="0">
                <a:solidFill>
                  <a:schemeClr val="bg1"/>
                </a:solidFill>
              </a:rPr>
              <a:t>Weight</a:t>
            </a:r>
            <a:r>
              <a:rPr lang="en-US" sz="3000" dirty="0">
                <a:solidFill>
                  <a:schemeClr val="bg1"/>
                </a:solidFill>
              </a:rPr>
              <a:t>: The weight of their orders is also moderate but lower than the higher tiers.</a:t>
            </a:r>
          </a:p>
          <a:p>
            <a:pPr>
              <a:buFont typeface="Arial" panose="020B0604020202020204" pitchFamily="34" charset="0"/>
              <a:buChar char="•"/>
            </a:pPr>
            <a:r>
              <a:rPr lang="en-US" sz="3000" b="1" dirty="0">
                <a:solidFill>
                  <a:schemeClr val="bg1"/>
                </a:solidFill>
              </a:rPr>
              <a:t>Cases</a:t>
            </a:r>
            <a:r>
              <a:rPr lang="en-US" sz="3000" dirty="0">
                <a:solidFill>
                  <a:schemeClr val="bg1"/>
                </a:solidFill>
              </a:rPr>
              <a:t>: Tier III orders fewer </a:t>
            </a:r>
            <a:r>
              <a:rPr lang="en-US" sz="3000" b="1" dirty="0">
                <a:solidFill>
                  <a:schemeClr val="bg1"/>
                </a:solidFill>
              </a:rPr>
              <a:t>cases</a:t>
            </a:r>
            <a:r>
              <a:rPr lang="en-US" sz="3000" dirty="0">
                <a:solidFill>
                  <a:schemeClr val="bg1"/>
                </a:solidFill>
              </a:rPr>
              <a:t> compared to higher tiers.</a:t>
            </a:r>
          </a:p>
          <a:p>
            <a:pPr>
              <a:buFont typeface="Arial" panose="020B0604020202020204" pitchFamily="34" charset="0"/>
              <a:buChar char="•"/>
            </a:pPr>
            <a:r>
              <a:rPr lang="en-US" sz="3000" b="1" dirty="0">
                <a:solidFill>
                  <a:schemeClr val="bg1"/>
                </a:solidFill>
              </a:rPr>
              <a:t>Lines</a:t>
            </a:r>
            <a:r>
              <a:rPr lang="en-US" sz="3000" dirty="0">
                <a:solidFill>
                  <a:schemeClr val="bg1"/>
                </a:solidFill>
              </a:rPr>
              <a:t>: They have </a:t>
            </a:r>
            <a:r>
              <a:rPr lang="en-US" sz="3000" b="1" dirty="0">
                <a:solidFill>
                  <a:schemeClr val="bg1"/>
                </a:solidFill>
              </a:rPr>
              <a:t>fewer lines</a:t>
            </a:r>
            <a:r>
              <a:rPr lang="en-US" sz="3000" dirty="0">
                <a:solidFill>
                  <a:schemeClr val="bg1"/>
                </a:solidFill>
              </a:rPr>
              <a:t>, indicating less product diversity in their orders.</a:t>
            </a:r>
          </a:p>
          <a:p>
            <a:pPr>
              <a:buFont typeface="Arial" panose="020B0604020202020204" pitchFamily="34" charset="0"/>
              <a:buChar char="•"/>
            </a:pPr>
            <a:r>
              <a:rPr lang="en-US" sz="3000" b="1" dirty="0">
                <a:solidFill>
                  <a:schemeClr val="bg1"/>
                </a:solidFill>
              </a:rPr>
              <a:t>Dock Time</a:t>
            </a:r>
            <a:r>
              <a:rPr lang="en-US" sz="3000" dirty="0">
                <a:solidFill>
                  <a:schemeClr val="bg1"/>
                </a:solidFill>
              </a:rPr>
              <a:t>: Their </a:t>
            </a:r>
            <a:r>
              <a:rPr lang="en-US" sz="3000" b="1" dirty="0">
                <a:solidFill>
                  <a:schemeClr val="bg1"/>
                </a:solidFill>
              </a:rPr>
              <a:t>dock time</a:t>
            </a:r>
            <a:r>
              <a:rPr lang="en-US" sz="3000" dirty="0">
                <a:solidFill>
                  <a:schemeClr val="bg1"/>
                </a:solidFill>
              </a:rPr>
              <a:t> is lower than Tier I and Tier II, but still significant for handling medium-sized orders.</a:t>
            </a:r>
          </a:p>
          <a:p>
            <a:pPr>
              <a:buFont typeface="Arial" panose="020B0604020202020204" pitchFamily="34" charset="0"/>
              <a:buChar char="•"/>
            </a:pPr>
            <a:r>
              <a:rPr lang="en-US" sz="3000" b="1" dirty="0">
                <a:solidFill>
                  <a:schemeClr val="bg1"/>
                </a:solidFill>
              </a:rPr>
              <a:t>Pallets</a:t>
            </a:r>
            <a:r>
              <a:rPr lang="en-US" sz="3000" dirty="0">
                <a:solidFill>
                  <a:schemeClr val="bg1"/>
                </a:solidFill>
              </a:rPr>
              <a:t>: Tier III customers order fewer </a:t>
            </a:r>
            <a:r>
              <a:rPr lang="en-US" sz="3000" b="1" dirty="0">
                <a:solidFill>
                  <a:schemeClr val="bg1"/>
                </a:solidFill>
              </a:rPr>
              <a:t>pallets</a:t>
            </a:r>
            <a:r>
              <a:rPr lang="en-US" sz="3000" dirty="0">
                <a:solidFill>
                  <a:schemeClr val="bg1"/>
                </a:solidFill>
              </a:rPr>
              <a:t> compared to the higher tiers.</a:t>
            </a:r>
          </a:p>
          <a:p>
            <a:pPr>
              <a:buFont typeface="Arial" panose="020B0604020202020204" pitchFamily="34" charset="0"/>
              <a:buChar char="•"/>
            </a:pPr>
            <a:r>
              <a:rPr lang="en-US" sz="3000" b="1" dirty="0">
                <a:solidFill>
                  <a:schemeClr val="bg1"/>
                </a:solidFill>
              </a:rPr>
              <a:t>Cases/Line</a:t>
            </a:r>
            <a:r>
              <a:rPr lang="en-US" sz="3000" dirty="0">
                <a:solidFill>
                  <a:schemeClr val="bg1"/>
                </a:solidFill>
              </a:rPr>
              <a:t>: The </a:t>
            </a:r>
            <a:r>
              <a:rPr lang="en-US" sz="3000" b="1" dirty="0">
                <a:solidFill>
                  <a:schemeClr val="bg1"/>
                </a:solidFill>
              </a:rPr>
              <a:t>cases/line</a:t>
            </a:r>
            <a:r>
              <a:rPr lang="en-US" sz="3000" dirty="0">
                <a:solidFill>
                  <a:schemeClr val="bg1"/>
                </a:solidFill>
              </a:rPr>
              <a:t> is moderate, indicating a balance between volume and variety.</a:t>
            </a:r>
          </a:p>
          <a:p>
            <a:pPr>
              <a:buFont typeface="Arial" panose="020B0604020202020204" pitchFamily="34" charset="0"/>
              <a:buChar char="•"/>
            </a:pPr>
            <a:r>
              <a:rPr lang="en-US" sz="3000" b="1" dirty="0">
                <a:solidFill>
                  <a:schemeClr val="bg1"/>
                </a:solidFill>
              </a:rPr>
              <a:t>PO Count</a:t>
            </a:r>
            <a:r>
              <a:rPr lang="en-US" sz="3000" dirty="0">
                <a:solidFill>
                  <a:schemeClr val="bg1"/>
                </a:solidFill>
              </a:rPr>
              <a:t>: Tier III has a </a:t>
            </a:r>
            <a:r>
              <a:rPr lang="en-US" sz="3000" b="1" dirty="0">
                <a:solidFill>
                  <a:schemeClr val="bg1"/>
                </a:solidFill>
              </a:rPr>
              <a:t>higher PO count</a:t>
            </a:r>
            <a:r>
              <a:rPr lang="en-US" sz="3000" dirty="0">
                <a:solidFill>
                  <a:schemeClr val="bg1"/>
                </a:solidFill>
              </a:rPr>
              <a:t>, suggesting that orders are more frequent but might be of smaller size or more fragmented.</a:t>
            </a:r>
          </a:p>
          <a:p>
            <a:pPr>
              <a:buFont typeface="Arial" panose="020B0604020202020204" pitchFamily="34" charset="0"/>
              <a:buChar char="•"/>
            </a:pPr>
            <a:r>
              <a:rPr lang="en-US" sz="3000" b="1" dirty="0">
                <a:solidFill>
                  <a:schemeClr val="bg1"/>
                </a:solidFill>
              </a:rPr>
              <a:t>Item Spread</a:t>
            </a:r>
            <a:r>
              <a:rPr lang="en-US" sz="3000" dirty="0">
                <a:solidFill>
                  <a:schemeClr val="bg1"/>
                </a:solidFill>
              </a:rPr>
              <a:t>: Tier III has a </a:t>
            </a:r>
            <a:r>
              <a:rPr lang="en-US" sz="3000" b="1" dirty="0">
                <a:solidFill>
                  <a:schemeClr val="bg1"/>
                </a:solidFill>
              </a:rPr>
              <a:t>higher item spread</a:t>
            </a:r>
            <a:r>
              <a:rPr lang="en-US" sz="3000" dirty="0">
                <a:solidFill>
                  <a:schemeClr val="bg1"/>
                </a:solidFill>
              </a:rPr>
              <a:t>, indicating that they order a wider variety of products with smaller quantities.</a:t>
            </a:r>
          </a:p>
        </p:txBody>
      </p:sp>
    </p:spTree>
    <p:extLst>
      <p:ext uri="{BB962C8B-B14F-4D97-AF65-F5344CB8AC3E}">
        <p14:creationId xmlns:p14="http://schemas.microsoft.com/office/powerpoint/2010/main" val="470384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8CB530F9-99E5-2AF9-43BF-E79DE26EA04D}"/>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1E9F374F-1160-0424-85F8-A4B0AC9AA169}"/>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594F23E8-4265-0BC8-9B61-44D944FABAD9}"/>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SUMMARY</a:t>
            </a:r>
          </a:p>
        </p:txBody>
      </p:sp>
      <p:sp>
        <p:nvSpPr>
          <p:cNvPr id="14" name="TextBox 14">
            <a:extLst>
              <a:ext uri="{FF2B5EF4-FFF2-40B4-BE49-F238E27FC236}">
                <a16:creationId xmlns:a16="http://schemas.microsoft.com/office/drawing/2014/main" id="{09EBB008-F96D-5910-75E2-F6CE8AA95C38}"/>
              </a:ext>
            </a:extLst>
          </p:cNvPr>
          <p:cNvSpPr txBox="1"/>
          <p:nvPr/>
        </p:nvSpPr>
        <p:spPr>
          <a:xfrm>
            <a:off x="1066800" y="3163824"/>
            <a:ext cx="16916400" cy="5539978"/>
          </a:xfrm>
          <a:prstGeom prst="rect">
            <a:avLst/>
          </a:prstGeom>
        </p:spPr>
        <p:txBody>
          <a:bodyPr wrap="square" lIns="0" tIns="0" rIns="0" bIns="0" rtlCol="0" anchor="t">
            <a:spAutoFit/>
          </a:bodyPr>
          <a:lstStyle/>
          <a:p>
            <a:pPr>
              <a:buNone/>
            </a:pPr>
            <a:r>
              <a:rPr lang="en-US" sz="3000" b="1" dirty="0">
                <a:solidFill>
                  <a:schemeClr val="bg1"/>
                </a:solidFill>
              </a:rPr>
              <a:t>5. Systems</a:t>
            </a:r>
          </a:p>
          <a:p>
            <a:pPr>
              <a:buFont typeface="Arial" panose="020B0604020202020204" pitchFamily="34" charset="0"/>
              <a:buChar char="•"/>
            </a:pPr>
            <a:r>
              <a:rPr lang="en-US" sz="3000" b="1" dirty="0">
                <a:solidFill>
                  <a:schemeClr val="bg1"/>
                </a:solidFill>
              </a:rPr>
              <a:t>Order Volume</a:t>
            </a:r>
            <a:r>
              <a:rPr lang="en-US" sz="3000" dirty="0">
                <a:solidFill>
                  <a:schemeClr val="bg1"/>
                </a:solidFill>
              </a:rPr>
              <a:t>: Systems customers place the </a:t>
            </a:r>
            <a:r>
              <a:rPr lang="en-US" sz="3000" b="1" dirty="0">
                <a:solidFill>
                  <a:schemeClr val="bg1"/>
                </a:solidFill>
              </a:rPr>
              <a:t>smallest number of orders</a:t>
            </a:r>
            <a:r>
              <a:rPr lang="en-US" sz="3000" dirty="0">
                <a:solidFill>
                  <a:schemeClr val="bg1"/>
                </a:solidFill>
              </a:rPr>
              <a:t> (4,384), indicating they might be niche customers with fewer, more specific needs.</a:t>
            </a:r>
          </a:p>
          <a:p>
            <a:pPr>
              <a:buFont typeface="Arial" panose="020B0604020202020204" pitchFamily="34" charset="0"/>
              <a:buChar char="•"/>
            </a:pPr>
            <a:r>
              <a:rPr lang="en-US" sz="3000" b="1" dirty="0">
                <a:solidFill>
                  <a:schemeClr val="bg1"/>
                </a:solidFill>
              </a:rPr>
              <a:t>Weight</a:t>
            </a:r>
            <a:r>
              <a:rPr lang="en-US" sz="3000" dirty="0">
                <a:solidFill>
                  <a:schemeClr val="bg1"/>
                </a:solidFill>
              </a:rPr>
              <a:t>: Their orders are lighter, as shown by the </a:t>
            </a:r>
            <a:r>
              <a:rPr lang="en-US" sz="3000" b="1" dirty="0">
                <a:solidFill>
                  <a:schemeClr val="bg1"/>
                </a:solidFill>
              </a:rPr>
              <a:t>lower weight</a:t>
            </a:r>
            <a:r>
              <a:rPr lang="en-US" sz="3000" dirty="0">
                <a:solidFill>
                  <a:schemeClr val="bg1"/>
                </a:solidFill>
              </a:rPr>
              <a:t>.</a:t>
            </a:r>
          </a:p>
          <a:p>
            <a:pPr>
              <a:buFont typeface="Arial" panose="020B0604020202020204" pitchFamily="34" charset="0"/>
              <a:buChar char="•"/>
            </a:pPr>
            <a:r>
              <a:rPr lang="en-US" sz="3000" b="1" dirty="0">
                <a:solidFill>
                  <a:schemeClr val="bg1"/>
                </a:solidFill>
              </a:rPr>
              <a:t>Cases</a:t>
            </a:r>
            <a:r>
              <a:rPr lang="en-US" sz="3000" dirty="0">
                <a:solidFill>
                  <a:schemeClr val="bg1"/>
                </a:solidFill>
              </a:rPr>
              <a:t>: Systems orders </a:t>
            </a:r>
            <a:r>
              <a:rPr lang="en-US" sz="3000" b="1" dirty="0">
                <a:solidFill>
                  <a:schemeClr val="bg1"/>
                </a:solidFill>
              </a:rPr>
              <a:t>fewer cases</a:t>
            </a:r>
            <a:r>
              <a:rPr lang="en-US" sz="3000" dirty="0">
                <a:solidFill>
                  <a:schemeClr val="bg1"/>
                </a:solidFill>
              </a:rPr>
              <a:t>, aligning with their lighter shipments.</a:t>
            </a:r>
          </a:p>
          <a:p>
            <a:pPr>
              <a:buFont typeface="Arial" panose="020B0604020202020204" pitchFamily="34" charset="0"/>
              <a:buChar char="•"/>
            </a:pPr>
            <a:r>
              <a:rPr lang="en-US" sz="3000" b="1" dirty="0">
                <a:solidFill>
                  <a:schemeClr val="bg1"/>
                </a:solidFill>
              </a:rPr>
              <a:t>Lines</a:t>
            </a:r>
            <a:r>
              <a:rPr lang="en-US" sz="3000" dirty="0">
                <a:solidFill>
                  <a:schemeClr val="bg1"/>
                </a:solidFill>
              </a:rPr>
              <a:t>: They have fewer </a:t>
            </a:r>
            <a:r>
              <a:rPr lang="en-US" sz="3000" b="1" dirty="0">
                <a:solidFill>
                  <a:schemeClr val="bg1"/>
                </a:solidFill>
              </a:rPr>
              <a:t>lines</a:t>
            </a:r>
            <a:r>
              <a:rPr lang="en-US" sz="3000" dirty="0">
                <a:solidFill>
                  <a:schemeClr val="bg1"/>
                </a:solidFill>
              </a:rPr>
              <a:t>, which indicates they likely order fewer types of products.</a:t>
            </a:r>
          </a:p>
          <a:p>
            <a:pPr>
              <a:buFont typeface="Arial" panose="020B0604020202020204" pitchFamily="34" charset="0"/>
              <a:buChar char="•"/>
            </a:pPr>
            <a:r>
              <a:rPr lang="en-US" sz="3000" b="1" dirty="0">
                <a:solidFill>
                  <a:schemeClr val="bg1"/>
                </a:solidFill>
              </a:rPr>
              <a:t>Dock Time</a:t>
            </a:r>
            <a:r>
              <a:rPr lang="en-US" sz="3000" dirty="0">
                <a:solidFill>
                  <a:schemeClr val="bg1"/>
                </a:solidFill>
              </a:rPr>
              <a:t>: Their </a:t>
            </a:r>
            <a:r>
              <a:rPr lang="en-US" sz="3000" b="1" dirty="0">
                <a:solidFill>
                  <a:schemeClr val="bg1"/>
                </a:solidFill>
              </a:rPr>
              <a:t>dock time</a:t>
            </a:r>
            <a:r>
              <a:rPr lang="en-US" sz="3000" dirty="0">
                <a:solidFill>
                  <a:schemeClr val="bg1"/>
                </a:solidFill>
              </a:rPr>
              <a:t> is </a:t>
            </a:r>
            <a:r>
              <a:rPr lang="en-US" sz="3000" b="1" dirty="0">
                <a:solidFill>
                  <a:schemeClr val="bg1"/>
                </a:solidFill>
              </a:rPr>
              <a:t>relatively low</a:t>
            </a:r>
            <a:r>
              <a:rPr lang="en-US" sz="3000" dirty="0">
                <a:solidFill>
                  <a:schemeClr val="bg1"/>
                </a:solidFill>
              </a:rPr>
              <a:t>, suggesting faster order processing.</a:t>
            </a:r>
          </a:p>
          <a:p>
            <a:pPr>
              <a:buFont typeface="Arial" panose="020B0604020202020204" pitchFamily="34" charset="0"/>
              <a:buChar char="•"/>
            </a:pPr>
            <a:r>
              <a:rPr lang="en-US" sz="3000" b="1" dirty="0">
                <a:solidFill>
                  <a:schemeClr val="bg1"/>
                </a:solidFill>
              </a:rPr>
              <a:t>Pallets</a:t>
            </a:r>
            <a:r>
              <a:rPr lang="en-US" sz="3000" dirty="0">
                <a:solidFill>
                  <a:schemeClr val="bg1"/>
                </a:solidFill>
              </a:rPr>
              <a:t>: Systems orders a </a:t>
            </a:r>
            <a:r>
              <a:rPr lang="en-US" sz="3000" b="1" dirty="0">
                <a:solidFill>
                  <a:schemeClr val="bg1"/>
                </a:solidFill>
              </a:rPr>
              <a:t>moderate number of pallets</a:t>
            </a:r>
            <a:r>
              <a:rPr lang="en-US" sz="3000" dirty="0">
                <a:solidFill>
                  <a:schemeClr val="bg1"/>
                </a:solidFill>
              </a:rPr>
              <a:t>.</a:t>
            </a:r>
          </a:p>
          <a:p>
            <a:pPr>
              <a:buFont typeface="Arial" panose="020B0604020202020204" pitchFamily="34" charset="0"/>
              <a:buChar char="•"/>
            </a:pPr>
            <a:r>
              <a:rPr lang="en-US" sz="3000" b="1" dirty="0">
                <a:solidFill>
                  <a:schemeClr val="bg1"/>
                </a:solidFill>
              </a:rPr>
              <a:t>Cases/Line</a:t>
            </a:r>
            <a:r>
              <a:rPr lang="en-US" sz="3000" dirty="0">
                <a:solidFill>
                  <a:schemeClr val="bg1"/>
                </a:solidFill>
              </a:rPr>
              <a:t>: Systems have the </a:t>
            </a:r>
            <a:r>
              <a:rPr lang="en-US" sz="3000" b="1" dirty="0">
                <a:solidFill>
                  <a:schemeClr val="bg1"/>
                </a:solidFill>
              </a:rPr>
              <a:t>highest cases/line</a:t>
            </a:r>
            <a:r>
              <a:rPr lang="en-US" sz="3000" dirty="0">
                <a:solidFill>
                  <a:schemeClr val="bg1"/>
                </a:solidFill>
              </a:rPr>
              <a:t>, suggesting they order larger quantities of fewer products.</a:t>
            </a:r>
          </a:p>
          <a:p>
            <a:pPr>
              <a:buFont typeface="Arial" panose="020B0604020202020204" pitchFamily="34" charset="0"/>
              <a:buChar char="•"/>
            </a:pPr>
            <a:r>
              <a:rPr lang="en-US" sz="3000" b="1" dirty="0">
                <a:solidFill>
                  <a:schemeClr val="bg1"/>
                </a:solidFill>
              </a:rPr>
              <a:t>PO Count</a:t>
            </a:r>
            <a:r>
              <a:rPr lang="en-US" sz="3000" dirty="0">
                <a:solidFill>
                  <a:schemeClr val="bg1"/>
                </a:solidFill>
              </a:rPr>
              <a:t>: Systems customers have a </a:t>
            </a:r>
            <a:r>
              <a:rPr lang="en-US" sz="3000" b="1" dirty="0">
                <a:solidFill>
                  <a:schemeClr val="bg1"/>
                </a:solidFill>
              </a:rPr>
              <a:t>lower PO count</a:t>
            </a:r>
            <a:r>
              <a:rPr lang="en-US" sz="3000" dirty="0">
                <a:solidFill>
                  <a:schemeClr val="bg1"/>
                </a:solidFill>
              </a:rPr>
              <a:t>, indicating that their orders are likely larger and consolidated.</a:t>
            </a:r>
          </a:p>
          <a:p>
            <a:pPr>
              <a:buFont typeface="Arial" panose="020B0604020202020204" pitchFamily="34" charset="0"/>
              <a:buChar char="•"/>
            </a:pPr>
            <a:r>
              <a:rPr lang="en-US" sz="3000" b="1" dirty="0">
                <a:solidFill>
                  <a:schemeClr val="bg1"/>
                </a:solidFill>
              </a:rPr>
              <a:t>Item Spread</a:t>
            </a:r>
            <a:r>
              <a:rPr lang="en-US" sz="3000" dirty="0">
                <a:solidFill>
                  <a:schemeClr val="bg1"/>
                </a:solidFill>
              </a:rPr>
              <a:t>: They have a </a:t>
            </a:r>
            <a:r>
              <a:rPr lang="en-US" sz="3000" b="1" dirty="0">
                <a:solidFill>
                  <a:schemeClr val="bg1"/>
                </a:solidFill>
              </a:rPr>
              <a:t>lower item spread</a:t>
            </a:r>
            <a:r>
              <a:rPr lang="en-US" sz="3000" dirty="0">
                <a:solidFill>
                  <a:schemeClr val="bg1"/>
                </a:solidFill>
              </a:rPr>
              <a:t>, meaning they focus more on a few key products.</a:t>
            </a:r>
          </a:p>
        </p:txBody>
      </p:sp>
    </p:spTree>
    <p:extLst>
      <p:ext uri="{BB962C8B-B14F-4D97-AF65-F5344CB8AC3E}">
        <p14:creationId xmlns:p14="http://schemas.microsoft.com/office/powerpoint/2010/main" val="350187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18D67500-BD6F-B62A-9D49-326F39398B7F}"/>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F83DDE5A-DC66-557A-34DB-6471590B26A7}"/>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0B0658E1-3ED6-798D-F0CA-D33ACE2D17CB}"/>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SUMMARY</a:t>
            </a:r>
          </a:p>
        </p:txBody>
      </p:sp>
      <p:sp>
        <p:nvSpPr>
          <p:cNvPr id="14" name="TextBox 14">
            <a:extLst>
              <a:ext uri="{FF2B5EF4-FFF2-40B4-BE49-F238E27FC236}">
                <a16:creationId xmlns:a16="http://schemas.microsoft.com/office/drawing/2014/main" id="{2E0D21B8-FD91-5F24-A84D-16D7C9D9C52B}"/>
              </a:ext>
            </a:extLst>
          </p:cNvPr>
          <p:cNvSpPr txBox="1"/>
          <p:nvPr/>
        </p:nvSpPr>
        <p:spPr>
          <a:xfrm>
            <a:off x="1066800" y="3163824"/>
            <a:ext cx="16916400" cy="4616648"/>
          </a:xfrm>
          <a:prstGeom prst="rect">
            <a:avLst/>
          </a:prstGeom>
        </p:spPr>
        <p:txBody>
          <a:bodyPr wrap="square" lIns="0" tIns="0" rIns="0" bIns="0" rtlCol="0" anchor="t">
            <a:spAutoFit/>
          </a:bodyPr>
          <a:lstStyle/>
          <a:p>
            <a:pPr>
              <a:buNone/>
            </a:pPr>
            <a:r>
              <a:rPr lang="en-US" sz="3000" b="1" dirty="0">
                <a:solidFill>
                  <a:schemeClr val="bg1"/>
                </a:solidFill>
              </a:rPr>
              <a:t>6. Industrial</a:t>
            </a:r>
          </a:p>
          <a:p>
            <a:pPr>
              <a:buFont typeface="Arial" panose="020B0604020202020204" pitchFamily="34" charset="0"/>
              <a:buChar char="•"/>
            </a:pPr>
            <a:r>
              <a:rPr lang="en-US" sz="3000" b="1" dirty="0">
                <a:solidFill>
                  <a:schemeClr val="bg1"/>
                </a:solidFill>
              </a:rPr>
              <a:t>Order Volume</a:t>
            </a:r>
            <a:r>
              <a:rPr lang="en-US" sz="3000" dirty="0">
                <a:solidFill>
                  <a:schemeClr val="bg1"/>
                </a:solidFill>
              </a:rPr>
              <a:t>: Industrial customers also have relatively </a:t>
            </a:r>
            <a:r>
              <a:rPr lang="en-US" sz="3000" b="1" dirty="0">
                <a:solidFill>
                  <a:schemeClr val="bg1"/>
                </a:solidFill>
              </a:rPr>
              <a:t>few orders</a:t>
            </a:r>
            <a:r>
              <a:rPr lang="en-US" sz="3000" dirty="0">
                <a:solidFill>
                  <a:schemeClr val="bg1"/>
                </a:solidFill>
              </a:rPr>
              <a:t> (3,528).</a:t>
            </a:r>
          </a:p>
          <a:p>
            <a:pPr>
              <a:buFont typeface="Arial" panose="020B0604020202020204" pitchFamily="34" charset="0"/>
              <a:buChar char="•"/>
            </a:pPr>
            <a:r>
              <a:rPr lang="en-US" sz="3000" b="1" dirty="0">
                <a:solidFill>
                  <a:schemeClr val="bg1"/>
                </a:solidFill>
              </a:rPr>
              <a:t>Weight</a:t>
            </a:r>
            <a:r>
              <a:rPr lang="en-US" sz="3000" dirty="0">
                <a:solidFill>
                  <a:schemeClr val="bg1"/>
                </a:solidFill>
              </a:rPr>
              <a:t>: Their order weight is on the </a:t>
            </a:r>
            <a:r>
              <a:rPr lang="en-US" sz="3000" b="1" dirty="0">
                <a:solidFill>
                  <a:schemeClr val="bg1"/>
                </a:solidFill>
              </a:rPr>
              <a:t>lower end</a:t>
            </a:r>
            <a:r>
              <a:rPr lang="en-US" sz="3000" dirty="0">
                <a:solidFill>
                  <a:schemeClr val="bg1"/>
                </a:solidFill>
              </a:rPr>
              <a:t>, but still notable for this tier.</a:t>
            </a:r>
          </a:p>
          <a:p>
            <a:pPr>
              <a:buFont typeface="Arial" panose="020B0604020202020204" pitchFamily="34" charset="0"/>
              <a:buChar char="•"/>
            </a:pPr>
            <a:r>
              <a:rPr lang="en-US" sz="3000" b="1" dirty="0">
                <a:solidFill>
                  <a:schemeClr val="bg1"/>
                </a:solidFill>
              </a:rPr>
              <a:t>Cases</a:t>
            </a:r>
            <a:r>
              <a:rPr lang="en-US" sz="3000" dirty="0">
                <a:solidFill>
                  <a:schemeClr val="bg1"/>
                </a:solidFill>
              </a:rPr>
              <a:t>: Industrial orders a </a:t>
            </a:r>
            <a:r>
              <a:rPr lang="en-US" sz="3000" b="1" dirty="0">
                <a:solidFill>
                  <a:schemeClr val="bg1"/>
                </a:solidFill>
              </a:rPr>
              <a:t>small number of cases</a:t>
            </a:r>
            <a:r>
              <a:rPr lang="en-US" sz="3000" dirty="0">
                <a:solidFill>
                  <a:schemeClr val="bg1"/>
                </a:solidFill>
              </a:rPr>
              <a:t> compared to other tiers.</a:t>
            </a:r>
          </a:p>
          <a:p>
            <a:pPr>
              <a:buFont typeface="Arial" panose="020B0604020202020204" pitchFamily="34" charset="0"/>
              <a:buChar char="•"/>
            </a:pPr>
            <a:r>
              <a:rPr lang="en-US" sz="3000" b="1" dirty="0">
                <a:solidFill>
                  <a:schemeClr val="bg1"/>
                </a:solidFill>
              </a:rPr>
              <a:t>Lines</a:t>
            </a:r>
            <a:r>
              <a:rPr lang="en-US" sz="3000" dirty="0">
                <a:solidFill>
                  <a:schemeClr val="bg1"/>
                </a:solidFill>
              </a:rPr>
              <a:t>: They have fewer </a:t>
            </a:r>
            <a:r>
              <a:rPr lang="en-US" sz="3000" b="1" dirty="0">
                <a:solidFill>
                  <a:schemeClr val="bg1"/>
                </a:solidFill>
              </a:rPr>
              <a:t>lines</a:t>
            </a:r>
            <a:r>
              <a:rPr lang="en-US" sz="3000" dirty="0">
                <a:solidFill>
                  <a:schemeClr val="bg1"/>
                </a:solidFill>
              </a:rPr>
              <a:t> than other tiers, indicating less product variety in their orders.</a:t>
            </a:r>
          </a:p>
          <a:p>
            <a:pPr>
              <a:buFont typeface="Arial" panose="020B0604020202020204" pitchFamily="34" charset="0"/>
              <a:buChar char="•"/>
            </a:pPr>
            <a:r>
              <a:rPr lang="en-US" sz="3000" b="1" dirty="0">
                <a:solidFill>
                  <a:schemeClr val="bg1"/>
                </a:solidFill>
              </a:rPr>
              <a:t>Dock Time</a:t>
            </a:r>
            <a:r>
              <a:rPr lang="en-US" sz="3000" dirty="0">
                <a:solidFill>
                  <a:schemeClr val="bg1"/>
                </a:solidFill>
              </a:rPr>
              <a:t>: Their </a:t>
            </a:r>
            <a:r>
              <a:rPr lang="en-US" sz="3000" b="1" dirty="0">
                <a:solidFill>
                  <a:schemeClr val="bg1"/>
                </a:solidFill>
              </a:rPr>
              <a:t>dock time</a:t>
            </a:r>
            <a:r>
              <a:rPr lang="en-US" sz="3000" dirty="0">
                <a:solidFill>
                  <a:schemeClr val="bg1"/>
                </a:solidFill>
              </a:rPr>
              <a:t> is the </a:t>
            </a:r>
            <a:r>
              <a:rPr lang="en-US" sz="3000" b="1" dirty="0">
                <a:solidFill>
                  <a:schemeClr val="bg1"/>
                </a:solidFill>
              </a:rPr>
              <a:t>shortest</a:t>
            </a:r>
            <a:r>
              <a:rPr lang="en-US" sz="3000" dirty="0">
                <a:solidFill>
                  <a:schemeClr val="bg1"/>
                </a:solidFill>
              </a:rPr>
              <a:t>, suggesting their orders are processed more quickly.</a:t>
            </a:r>
          </a:p>
          <a:p>
            <a:pPr>
              <a:buFont typeface="Arial" panose="020B0604020202020204" pitchFamily="34" charset="0"/>
              <a:buChar char="•"/>
            </a:pPr>
            <a:r>
              <a:rPr lang="en-US" sz="3000" b="1" dirty="0">
                <a:solidFill>
                  <a:schemeClr val="bg1"/>
                </a:solidFill>
              </a:rPr>
              <a:t>Pallets</a:t>
            </a:r>
            <a:r>
              <a:rPr lang="en-US" sz="3000" dirty="0">
                <a:solidFill>
                  <a:schemeClr val="bg1"/>
                </a:solidFill>
              </a:rPr>
              <a:t>: Industrial has </a:t>
            </a:r>
            <a:r>
              <a:rPr lang="en-US" sz="3000" b="1" dirty="0">
                <a:solidFill>
                  <a:schemeClr val="bg1"/>
                </a:solidFill>
              </a:rPr>
              <a:t>fewer pallets</a:t>
            </a:r>
            <a:r>
              <a:rPr lang="en-US" sz="3000" dirty="0">
                <a:solidFill>
                  <a:schemeClr val="bg1"/>
                </a:solidFill>
              </a:rPr>
              <a:t> compared to higher tiers.</a:t>
            </a:r>
          </a:p>
          <a:p>
            <a:pPr>
              <a:buFont typeface="Arial" panose="020B0604020202020204" pitchFamily="34" charset="0"/>
              <a:buChar char="•"/>
            </a:pPr>
            <a:r>
              <a:rPr lang="en-US" sz="3000" b="1" dirty="0">
                <a:solidFill>
                  <a:schemeClr val="bg1"/>
                </a:solidFill>
              </a:rPr>
              <a:t>Cases/Line</a:t>
            </a:r>
            <a:r>
              <a:rPr lang="en-US" sz="3000" dirty="0">
                <a:solidFill>
                  <a:schemeClr val="bg1"/>
                </a:solidFill>
              </a:rPr>
              <a:t>: Their </a:t>
            </a:r>
            <a:r>
              <a:rPr lang="en-US" sz="3000" b="1" dirty="0">
                <a:solidFill>
                  <a:schemeClr val="bg1"/>
                </a:solidFill>
              </a:rPr>
              <a:t>cases/line</a:t>
            </a:r>
            <a:r>
              <a:rPr lang="en-US" sz="3000" dirty="0">
                <a:solidFill>
                  <a:schemeClr val="bg1"/>
                </a:solidFill>
              </a:rPr>
              <a:t> is moderate, similar to Tier II, but higher than Tier III and Corporates.</a:t>
            </a:r>
          </a:p>
          <a:p>
            <a:pPr>
              <a:buFont typeface="Arial" panose="020B0604020202020204" pitchFamily="34" charset="0"/>
              <a:buChar char="•"/>
            </a:pPr>
            <a:r>
              <a:rPr lang="en-US" sz="3000" b="1" dirty="0">
                <a:solidFill>
                  <a:schemeClr val="bg1"/>
                </a:solidFill>
              </a:rPr>
              <a:t>PO Count</a:t>
            </a:r>
            <a:r>
              <a:rPr lang="en-US" sz="3000" dirty="0">
                <a:solidFill>
                  <a:schemeClr val="bg1"/>
                </a:solidFill>
              </a:rPr>
              <a:t>: Industrial has a </a:t>
            </a:r>
            <a:r>
              <a:rPr lang="en-US" sz="3000" b="1" dirty="0">
                <a:solidFill>
                  <a:schemeClr val="bg1"/>
                </a:solidFill>
              </a:rPr>
              <a:t>moderate PO count</a:t>
            </a:r>
            <a:r>
              <a:rPr lang="en-US" sz="3000" dirty="0">
                <a:solidFill>
                  <a:schemeClr val="bg1"/>
                </a:solidFill>
              </a:rPr>
              <a:t>, which may reflect smaller, more frequent orders.</a:t>
            </a:r>
          </a:p>
          <a:p>
            <a:pPr>
              <a:buFont typeface="Arial" panose="020B0604020202020204" pitchFamily="34" charset="0"/>
              <a:buChar char="•"/>
            </a:pPr>
            <a:r>
              <a:rPr lang="en-US" sz="3000" b="1" dirty="0">
                <a:solidFill>
                  <a:schemeClr val="bg1"/>
                </a:solidFill>
              </a:rPr>
              <a:t>Item Spread</a:t>
            </a:r>
            <a:r>
              <a:rPr lang="en-US" sz="3000" dirty="0">
                <a:solidFill>
                  <a:schemeClr val="bg1"/>
                </a:solidFill>
              </a:rPr>
              <a:t>: Industrial customers have a </a:t>
            </a:r>
            <a:r>
              <a:rPr lang="en-US" sz="3000" b="1" dirty="0">
                <a:solidFill>
                  <a:schemeClr val="bg1"/>
                </a:solidFill>
              </a:rPr>
              <a:t>moderate item spread</a:t>
            </a:r>
            <a:r>
              <a:rPr lang="en-US" sz="3000" dirty="0">
                <a:solidFill>
                  <a:schemeClr val="bg1"/>
                </a:solidFill>
              </a:rPr>
              <a:t>, similar to Tier II and Tier III.</a:t>
            </a:r>
          </a:p>
        </p:txBody>
      </p:sp>
    </p:spTree>
    <p:extLst>
      <p:ext uri="{BB962C8B-B14F-4D97-AF65-F5344CB8AC3E}">
        <p14:creationId xmlns:p14="http://schemas.microsoft.com/office/powerpoint/2010/main" val="3189173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FB67164F-AD4B-B3CC-6428-35FA11F1B009}"/>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858E2456-7AA9-F6DC-95D1-BDF0D19DC352}"/>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D4203CC3-BE8C-E68D-92AD-4AF1340B8D63}"/>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Number of Order per Company</a:t>
            </a:r>
          </a:p>
        </p:txBody>
      </p:sp>
      <p:pic>
        <p:nvPicPr>
          <p:cNvPr id="2056" name="Picture 8">
            <a:extLst>
              <a:ext uri="{FF2B5EF4-FFF2-40B4-BE49-F238E27FC236}">
                <a16:creationId xmlns:a16="http://schemas.microsoft.com/office/drawing/2014/main" id="{5C5BF927-2C6C-CE5F-1500-EABD3EF12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286" y="3390900"/>
            <a:ext cx="9420225" cy="561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830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3" name="Freeform 3"/>
          <p:cNvSpPr/>
          <p:nvPr/>
        </p:nvSpPr>
        <p:spPr>
          <a:xfrm>
            <a:off x="15162389" y="7200900"/>
            <a:ext cx="4183253" cy="4114800"/>
          </a:xfrm>
          <a:custGeom>
            <a:avLst/>
            <a:gdLst/>
            <a:ahLst/>
            <a:cxnLst/>
            <a:rect l="l" t="t" r="r" b="b"/>
            <a:pathLst>
              <a:path w="4183253" h="4114800">
                <a:moveTo>
                  <a:pt x="0" y="0"/>
                </a:moveTo>
                <a:lnTo>
                  <a:pt x="4183254" y="0"/>
                </a:lnTo>
                <a:lnTo>
                  <a:pt x="418325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3951974" y="5004041"/>
            <a:ext cx="11672940" cy="9965773"/>
          </a:xfrm>
          <a:custGeom>
            <a:avLst/>
            <a:gdLst/>
            <a:ahLst/>
            <a:cxnLst/>
            <a:rect l="l" t="t" r="r" b="b"/>
            <a:pathLst>
              <a:path w="11672940" h="9965773">
                <a:moveTo>
                  <a:pt x="0" y="0"/>
                </a:moveTo>
                <a:lnTo>
                  <a:pt x="11672940" y="0"/>
                </a:lnTo>
                <a:lnTo>
                  <a:pt x="11672940" y="9965773"/>
                </a:lnTo>
                <a:lnTo>
                  <a:pt x="0" y="9965773"/>
                </a:lnTo>
                <a:lnTo>
                  <a:pt x="0" y="0"/>
                </a:lnTo>
                <a:close/>
              </a:path>
            </a:pathLst>
          </a:custGeom>
          <a:blipFill>
            <a:blip r:embed="rId4"/>
            <a:stretch>
              <a:fillRect/>
            </a:stretch>
          </a:blipFill>
        </p:spPr>
        <p:txBody>
          <a:bodyPr/>
          <a:lstStyle/>
          <a:p>
            <a:endParaRPr lang="en-US"/>
          </a:p>
        </p:txBody>
      </p:sp>
      <p:grpSp>
        <p:nvGrpSpPr>
          <p:cNvPr id="6" name="Group 6"/>
          <p:cNvGrpSpPr/>
          <p:nvPr/>
        </p:nvGrpSpPr>
        <p:grpSpPr>
          <a:xfrm>
            <a:off x="5324935" y="0"/>
            <a:ext cx="1400485" cy="8420100"/>
            <a:chOff x="0" y="0"/>
            <a:chExt cx="368852" cy="2503849"/>
          </a:xfrm>
        </p:grpSpPr>
        <p:sp>
          <p:nvSpPr>
            <p:cNvPr id="7" name="Freeform 7"/>
            <p:cNvSpPr/>
            <p:nvPr/>
          </p:nvSpPr>
          <p:spPr>
            <a:xfrm>
              <a:off x="0" y="0"/>
              <a:ext cx="368852" cy="2503849"/>
            </a:xfrm>
            <a:custGeom>
              <a:avLst/>
              <a:gdLst/>
              <a:ahLst/>
              <a:cxnLst/>
              <a:rect l="l" t="t" r="r" b="b"/>
              <a:pathLst>
                <a:path w="368852" h="2503849">
                  <a:moveTo>
                    <a:pt x="0" y="0"/>
                  </a:moveTo>
                  <a:lnTo>
                    <a:pt x="368852" y="0"/>
                  </a:lnTo>
                  <a:lnTo>
                    <a:pt x="368852" y="2503849"/>
                  </a:lnTo>
                  <a:lnTo>
                    <a:pt x="0" y="2503849"/>
                  </a:lnTo>
                  <a:close/>
                </a:path>
              </a:pathLst>
            </a:custGeom>
            <a:solidFill>
              <a:srgbClr val="FEFFFF"/>
            </a:solidFill>
          </p:spPr>
          <p:txBody>
            <a:bodyPr/>
            <a:lstStyle/>
            <a:p>
              <a:endParaRPr lang="en-US"/>
            </a:p>
          </p:txBody>
        </p:sp>
        <p:sp>
          <p:nvSpPr>
            <p:cNvPr id="8" name="TextBox 8"/>
            <p:cNvSpPr txBox="1"/>
            <p:nvPr/>
          </p:nvSpPr>
          <p:spPr>
            <a:xfrm>
              <a:off x="0" y="-19050"/>
              <a:ext cx="368852" cy="2522899"/>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5591553" y="4337846"/>
            <a:ext cx="937219" cy="657225"/>
          </a:xfrm>
          <a:prstGeom prst="rect">
            <a:avLst/>
          </a:prstGeom>
        </p:spPr>
        <p:txBody>
          <a:bodyPr lIns="0" tIns="0" rIns="0" bIns="0" rtlCol="0" anchor="t">
            <a:spAutoFit/>
          </a:bodyPr>
          <a:lstStyle/>
          <a:p>
            <a:pPr algn="ctr">
              <a:lnSpc>
                <a:spcPts val="5126"/>
              </a:lnSpc>
            </a:pPr>
            <a:r>
              <a:rPr lang="en-US" sz="4271" b="1" i="1" dirty="0">
                <a:solidFill>
                  <a:srgbClr val="00297C"/>
                </a:solidFill>
                <a:latin typeface="League Spartan"/>
                <a:ea typeface="League Spartan"/>
                <a:cs typeface="League Spartan"/>
                <a:sym typeface="League Spartan"/>
              </a:rPr>
              <a:t>02</a:t>
            </a:r>
          </a:p>
        </p:txBody>
      </p:sp>
      <p:sp>
        <p:nvSpPr>
          <p:cNvPr id="10" name="TextBox 10"/>
          <p:cNvSpPr txBox="1"/>
          <p:nvPr/>
        </p:nvSpPr>
        <p:spPr>
          <a:xfrm>
            <a:off x="5591553" y="5134965"/>
            <a:ext cx="937219" cy="657225"/>
          </a:xfrm>
          <a:prstGeom prst="rect">
            <a:avLst/>
          </a:prstGeom>
        </p:spPr>
        <p:txBody>
          <a:bodyPr lIns="0" tIns="0" rIns="0" bIns="0" rtlCol="0" anchor="t">
            <a:spAutoFit/>
          </a:bodyPr>
          <a:lstStyle/>
          <a:p>
            <a:pPr algn="ctr">
              <a:lnSpc>
                <a:spcPts val="5126"/>
              </a:lnSpc>
            </a:pPr>
            <a:r>
              <a:rPr lang="en-US" sz="4271" b="1" i="1" dirty="0">
                <a:solidFill>
                  <a:srgbClr val="00297C"/>
                </a:solidFill>
                <a:latin typeface="League Spartan"/>
                <a:ea typeface="League Spartan"/>
                <a:cs typeface="League Spartan"/>
                <a:sym typeface="League Spartan"/>
              </a:rPr>
              <a:t>03</a:t>
            </a:r>
          </a:p>
        </p:txBody>
      </p:sp>
      <p:sp>
        <p:nvSpPr>
          <p:cNvPr id="11" name="TextBox 11"/>
          <p:cNvSpPr txBox="1"/>
          <p:nvPr/>
        </p:nvSpPr>
        <p:spPr>
          <a:xfrm>
            <a:off x="5591553" y="6016122"/>
            <a:ext cx="937219" cy="657225"/>
          </a:xfrm>
          <a:prstGeom prst="rect">
            <a:avLst/>
          </a:prstGeom>
        </p:spPr>
        <p:txBody>
          <a:bodyPr lIns="0" tIns="0" rIns="0" bIns="0" rtlCol="0" anchor="t">
            <a:spAutoFit/>
          </a:bodyPr>
          <a:lstStyle/>
          <a:p>
            <a:pPr algn="ctr">
              <a:lnSpc>
                <a:spcPts val="5126"/>
              </a:lnSpc>
            </a:pPr>
            <a:r>
              <a:rPr lang="en-US" sz="4271" b="1" i="1" dirty="0">
                <a:solidFill>
                  <a:srgbClr val="00297C"/>
                </a:solidFill>
                <a:latin typeface="League Spartan"/>
                <a:ea typeface="League Spartan"/>
                <a:cs typeface="League Spartan"/>
                <a:sym typeface="League Spartan"/>
              </a:rPr>
              <a:t>04</a:t>
            </a:r>
          </a:p>
        </p:txBody>
      </p:sp>
      <p:sp>
        <p:nvSpPr>
          <p:cNvPr id="12" name="TextBox 12"/>
          <p:cNvSpPr txBox="1"/>
          <p:nvPr/>
        </p:nvSpPr>
        <p:spPr>
          <a:xfrm>
            <a:off x="5591553" y="6813241"/>
            <a:ext cx="937219" cy="657225"/>
          </a:xfrm>
          <a:prstGeom prst="rect">
            <a:avLst/>
          </a:prstGeom>
        </p:spPr>
        <p:txBody>
          <a:bodyPr lIns="0" tIns="0" rIns="0" bIns="0" rtlCol="0" anchor="t">
            <a:spAutoFit/>
          </a:bodyPr>
          <a:lstStyle/>
          <a:p>
            <a:pPr algn="ctr">
              <a:lnSpc>
                <a:spcPts val="5126"/>
              </a:lnSpc>
            </a:pPr>
            <a:r>
              <a:rPr lang="en-US" sz="4271" b="1" i="1" dirty="0">
                <a:solidFill>
                  <a:srgbClr val="00297C"/>
                </a:solidFill>
                <a:latin typeface="League Spartan"/>
                <a:ea typeface="League Spartan"/>
                <a:cs typeface="League Spartan"/>
                <a:sym typeface="League Spartan"/>
              </a:rPr>
              <a:t>05</a:t>
            </a:r>
          </a:p>
        </p:txBody>
      </p:sp>
      <p:sp>
        <p:nvSpPr>
          <p:cNvPr id="13" name="TextBox 13"/>
          <p:cNvSpPr txBox="1"/>
          <p:nvPr/>
        </p:nvSpPr>
        <p:spPr>
          <a:xfrm>
            <a:off x="5611154" y="7605618"/>
            <a:ext cx="937219" cy="657225"/>
          </a:xfrm>
          <a:prstGeom prst="rect">
            <a:avLst/>
          </a:prstGeom>
        </p:spPr>
        <p:txBody>
          <a:bodyPr lIns="0" tIns="0" rIns="0" bIns="0" rtlCol="0" anchor="t">
            <a:spAutoFit/>
          </a:bodyPr>
          <a:lstStyle/>
          <a:p>
            <a:pPr algn="ctr">
              <a:lnSpc>
                <a:spcPts val="5126"/>
              </a:lnSpc>
            </a:pPr>
            <a:r>
              <a:rPr lang="en-US" sz="4271" b="1" i="1" dirty="0">
                <a:solidFill>
                  <a:srgbClr val="00297C"/>
                </a:solidFill>
                <a:latin typeface="League Spartan"/>
                <a:ea typeface="League Spartan"/>
                <a:cs typeface="League Spartan"/>
                <a:sym typeface="League Spartan"/>
              </a:rPr>
              <a:t>06</a:t>
            </a:r>
          </a:p>
        </p:txBody>
      </p:sp>
      <p:sp>
        <p:nvSpPr>
          <p:cNvPr id="16" name="TextBox 16"/>
          <p:cNvSpPr txBox="1"/>
          <p:nvPr/>
        </p:nvSpPr>
        <p:spPr>
          <a:xfrm>
            <a:off x="6991230" y="4350824"/>
            <a:ext cx="5790503"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FEFFFF"/>
                </a:solidFill>
                <a:latin typeface="DM Sans"/>
                <a:ea typeface="DM Sans"/>
                <a:cs typeface="DM Sans"/>
                <a:sym typeface="DM Sans"/>
              </a:rPr>
              <a:t>PROBLEM STATEMENT</a:t>
            </a:r>
          </a:p>
        </p:txBody>
      </p:sp>
      <p:sp>
        <p:nvSpPr>
          <p:cNvPr id="17" name="TextBox 17"/>
          <p:cNvSpPr txBox="1"/>
          <p:nvPr/>
        </p:nvSpPr>
        <p:spPr>
          <a:xfrm>
            <a:off x="6991230" y="5145042"/>
            <a:ext cx="6076629" cy="429092"/>
          </a:xfrm>
          <a:prstGeom prst="rect">
            <a:avLst/>
          </a:prstGeom>
        </p:spPr>
        <p:txBody>
          <a:bodyPr lIns="0" tIns="0" rIns="0" bIns="0" rtlCol="0" anchor="t">
            <a:spAutoFit/>
          </a:bodyPr>
          <a:lstStyle/>
          <a:p>
            <a:pPr algn="l">
              <a:lnSpc>
                <a:spcPts val="3483"/>
              </a:lnSpc>
            </a:pPr>
            <a:r>
              <a:rPr lang="en-US" sz="2524" spc="247" dirty="0">
                <a:solidFill>
                  <a:srgbClr val="FEFFFF"/>
                </a:solidFill>
                <a:latin typeface="DM Sans"/>
                <a:ea typeface="DM Sans"/>
                <a:cs typeface="DM Sans"/>
                <a:sym typeface="DM Sans"/>
              </a:rPr>
              <a:t>WORKFLOW</a:t>
            </a:r>
          </a:p>
        </p:txBody>
      </p:sp>
      <p:sp>
        <p:nvSpPr>
          <p:cNvPr id="18" name="TextBox 18"/>
          <p:cNvSpPr txBox="1"/>
          <p:nvPr/>
        </p:nvSpPr>
        <p:spPr>
          <a:xfrm>
            <a:off x="6991230" y="6065132"/>
            <a:ext cx="5790503"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FEFFFF"/>
                </a:solidFill>
                <a:latin typeface="DM Sans"/>
                <a:ea typeface="DM Sans"/>
                <a:cs typeface="DM Sans"/>
                <a:sym typeface="DM Sans"/>
              </a:rPr>
              <a:t>DASHBOARD DESIGNS</a:t>
            </a:r>
          </a:p>
        </p:txBody>
      </p:sp>
      <p:sp>
        <p:nvSpPr>
          <p:cNvPr id="19" name="TextBox 19"/>
          <p:cNvSpPr txBox="1"/>
          <p:nvPr/>
        </p:nvSpPr>
        <p:spPr>
          <a:xfrm>
            <a:off x="6991230" y="6859350"/>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FEFFFF"/>
                </a:solidFill>
                <a:latin typeface="DM Sans"/>
                <a:ea typeface="DM Sans"/>
                <a:cs typeface="DM Sans"/>
                <a:sym typeface="DM Sans"/>
              </a:rPr>
              <a:t>DATA INSIGHTS</a:t>
            </a:r>
          </a:p>
        </p:txBody>
      </p:sp>
      <p:sp>
        <p:nvSpPr>
          <p:cNvPr id="20" name="TextBox 20"/>
          <p:cNvSpPr txBox="1"/>
          <p:nvPr/>
        </p:nvSpPr>
        <p:spPr>
          <a:xfrm>
            <a:off x="6991230" y="7660194"/>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FEFFFF"/>
                </a:solidFill>
                <a:latin typeface="DM Sans"/>
                <a:ea typeface="DM Sans"/>
                <a:cs typeface="DM Sans"/>
                <a:sym typeface="DM Sans"/>
              </a:rPr>
              <a:t>FEEDBACK</a:t>
            </a:r>
          </a:p>
        </p:txBody>
      </p:sp>
      <p:grpSp>
        <p:nvGrpSpPr>
          <p:cNvPr id="23" name="Group 23"/>
          <p:cNvGrpSpPr/>
          <p:nvPr/>
        </p:nvGrpSpPr>
        <p:grpSpPr>
          <a:xfrm>
            <a:off x="2845403" y="1028700"/>
            <a:ext cx="9468433" cy="1985254"/>
            <a:chOff x="0" y="0"/>
            <a:chExt cx="1421404" cy="298027"/>
          </a:xfrm>
        </p:grpSpPr>
        <p:sp>
          <p:nvSpPr>
            <p:cNvPr id="24" name="Freeform 24"/>
            <p:cNvSpPr/>
            <p:nvPr/>
          </p:nvSpPr>
          <p:spPr>
            <a:xfrm>
              <a:off x="0" y="0"/>
              <a:ext cx="1421404" cy="298027"/>
            </a:xfrm>
            <a:custGeom>
              <a:avLst/>
              <a:gdLst/>
              <a:ahLst/>
              <a:cxnLst/>
              <a:rect l="l" t="t" r="r" b="b"/>
              <a:pathLst>
                <a:path w="1421404" h="298027">
                  <a:moveTo>
                    <a:pt x="0" y="0"/>
                  </a:moveTo>
                  <a:lnTo>
                    <a:pt x="1421404" y="0"/>
                  </a:lnTo>
                  <a:lnTo>
                    <a:pt x="1421404" y="298027"/>
                  </a:lnTo>
                  <a:lnTo>
                    <a:pt x="0" y="298027"/>
                  </a:lnTo>
                  <a:close/>
                </a:path>
              </a:pathLst>
            </a:custGeom>
            <a:solidFill>
              <a:srgbClr val="04577C"/>
            </a:solidFill>
            <a:ln w="38100" cap="sq">
              <a:solidFill>
                <a:srgbClr val="FEFFFF"/>
              </a:solidFill>
              <a:prstDash val="solid"/>
              <a:miter/>
            </a:ln>
          </p:spPr>
          <p:txBody>
            <a:bodyPr/>
            <a:lstStyle/>
            <a:p>
              <a:endParaRPr lang="en-US"/>
            </a:p>
          </p:txBody>
        </p:sp>
        <p:sp>
          <p:nvSpPr>
            <p:cNvPr id="25" name="TextBox 25"/>
            <p:cNvSpPr txBox="1"/>
            <p:nvPr/>
          </p:nvSpPr>
          <p:spPr>
            <a:xfrm>
              <a:off x="0" y="-142875"/>
              <a:ext cx="1421404" cy="440902"/>
            </a:xfrm>
            <a:prstGeom prst="rect">
              <a:avLst/>
            </a:prstGeom>
          </p:spPr>
          <p:txBody>
            <a:bodyPr lIns="0" tIns="0" rIns="0" bIns="0" rtlCol="0" anchor="ctr"/>
            <a:lstStyle/>
            <a:p>
              <a:pPr marL="0" lvl="0" indent="0" algn="ctr">
                <a:lnSpc>
                  <a:spcPts val="11976"/>
                </a:lnSpc>
                <a:spcBef>
                  <a:spcPct val="0"/>
                </a:spcBef>
              </a:pPr>
              <a:endParaRPr/>
            </a:p>
          </p:txBody>
        </p:sp>
      </p:grpSp>
      <p:sp>
        <p:nvSpPr>
          <p:cNvPr id="26" name="TextBox 26"/>
          <p:cNvSpPr txBox="1"/>
          <p:nvPr/>
        </p:nvSpPr>
        <p:spPr>
          <a:xfrm>
            <a:off x="3242307" y="1364065"/>
            <a:ext cx="8633269" cy="1551672"/>
          </a:xfrm>
          <a:prstGeom prst="rect">
            <a:avLst/>
          </a:prstGeom>
        </p:spPr>
        <p:txBody>
          <a:bodyPr lIns="0" tIns="0" rIns="0" bIns="0" rtlCol="0" anchor="t">
            <a:spAutoFit/>
          </a:bodyPr>
          <a:lstStyle/>
          <a:p>
            <a:pPr marL="0" lvl="0" indent="0" algn="ctr">
              <a:lnSpc>
                <a:spcPts val="12785"/>
              </a:lnSpc>
              <a:spcBef>
                <a:spcPct val="0"/>
              </a:spcBef>
            </a:pPr>
            <a:r>
              <a:rPr lang="en-US" sz="9265" spc="907">
                <a:solidFill>
                  <a:srgbClr val="FDFBFB"/>
                </a:solidFill>
                <a:latin typeface="League Spartan"/>
                <a:ea typeface="League Spartan"/>
                <a:cs typeface="League Spartan"/>
                <a:sym typeface="League Spartan"/>
              </a:rPr>
              <a:t>AGENDA</a:t>
            </a:r>
          </a:p>
        </p:txBody>
      </p:sp>
      <p:sp>
        <p:nvSpPr>
          <p:cNvPr id="27" name="TextBox 9">
            <a:extLst>
              <a:ext uri="{FF2B5EF4-FFF2-40B4-BE49-F238E27FC236}">
                <a16:creationId xmlns:a16="http://schemas.microsoft.com/office/drawing/2014/main" id="{5C7542B1-7CE3-493D-FEA5-8C6434D14B7F}"/>
              </a:ext>
            </a:extLst>
          </p:cNvPr>
          <p:cNvSpPr txBox="1"/>
          <p:nvPr/>
        </p:nvSpPr>
        <p:spPr>
          <a:xfrm>
            <a:off x="5591553" y="3577002"/>
            <a:ext cx="937219" cy="657225"/>
          </a:xfrm>
          <a:prstGeom prst="rect">
            <a:avLst/>
          </a:prstGeom>
        </p:spPr>
        <p:txBody>
          <a:bodyPr lIns="0" tIns="0" rIns="0" bIns="0" rtlCol="0" anchor="t">
            <a:spAutoFit/>
          </a:bodyPr>
          <a:lstStyle/>
          <a:p>
            <a:pPr algn="ctr">
              <a:lnSpc>
                <a:spcPts val="5126"/>
              </a:lnSpc>
            </a:pPr>
            <a:r>
              <a:rPr lang="en-US" sz="4271" b="1" i="1" dirty="0">
                <a:solidFill>
                  <a:srgbClr val="00297C"/>
                </a:solidFill>
                <a:latin typeface="League Spartan"/>
                <a:ea typeface="League Spartan"/>
                <a:cs typeface="League Spartan"/>
                <a:sym typeface="League Spartan"/>
              </a:rPr>
              <a:t>01</a:t>
            </a:r>
          </a:p>
        </p:txBody>
      </p:sp>
      <p:sp>
        <p:nvSpPr>
          <p:cNvPr id="28" name="TextBox 16">
            <a:extLst>
              <a:ext uri="{FF2B5EF4-FFF2-40B4-BE49-F238E27FC236}">
                <a16:creationId xmlns:a16="http://schemas.microsoft.com/office/drawing/2014/main" id="{A17CBD88-A448-E900-A467-D68E7D87D0F3}"/>
              </a:ext>
            </a:extLst>
          </p:cNvPr>
          <p:cNvSpPr txBox="1"/>
          <p:nvPr/>
        </p:nvSpPr>
        <p:spPr>
          <a:xfrm>
            <a:off x="6991230" y="3589980"/>
            <a:ext cx="5790503" cy="418548"/>
          </a:xfrm>
          <a:prstGeom prst="rect">
            <a:avLst/>
          </a:prstGeom>
        </p:spPr>
        <p:txBody>
          <a:bodyPr lIns="0" tIns="0" rIns="0" bIns="0" rtlCol="0" anchor="t">
            <a:spAutoFit/>
          </a:bodyPr>
          <a:lstStyle/>
          <a:p>
            <a:pPr algn="l">
              <a:lnSpc>
                <a:spcPts val="3483"/>
              </a:lnSpc>
            </a:pPr>
            <a:r>
              <a:rPr lang="en-US" sz="2524" spc="247" dirty="0">
                <a:solidFill>
                  <a:srgbClr val="FEFFFF"/>
                </a:solidFill>
                <a:latin typeface="DM Sans"/>
                <a:ea typeface="DM Sans"/>
                <a:cs typeface="DM Sans"/>
                <a:sym typeface="DM Sans"/>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07685AAA-ADDB-EDC5-B8D5-D98743E05C13}"/>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7463A680-79A9-BC82-66FD-BE41CC033F9E}"/>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9029210C-512E-F7B3-82AA-440A130D01DF}"/>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Example Number of Order per Company(Tier III)</a:t>
            </a:r>
          </a:p>
        </p:txBody>
      </p:sp>
      <p:pic>
        <p:nvPicPr>
          <p:cNvPr id="7170" name="Picture 2">
            <a:extLst>
              <a:ext uri="{FF2B5EF4-FFF2-40B4-BE49-F238E27FC236}">
                <a16:creationId xmlns:a16="http://schemas.microsoft.com/office/drawing/2014/main" id="{D72A8DDB-DBFE-8E9A-70CD-D4DBE75048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4486" y="3390900"/>
            <a:ext cx="9420225" cy="561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248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6807F5CC-D28C-24C6-16FD-1DED011EC057}"/>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369E6B8F-6A7F-D277-8EBE-36E6CB0B5152}"/>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2FD45F61-3988-2920-3F29-F8C58E4D3FCC}"/>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Number of Orders in Each State</a:t>
            </a:r>
          </a:p>
        </p:txBody>
      </p:sp>
      <p:pic>
        <p:nvPicPr>
          <p:cNvPr id="5124" name="Picture 4">
            <a:extLst>
              <a:ext uri="{FF2B5EF4-FFF2-40B4-BE49-F238E27FC236}">
                <a16:creationId xmlns:a16="http://schemas.microsoft.com/office/drawing/2014/main" id="{871C260F-7ED0-5FDF-0C7A-96282300D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238500"/>
            <a:ext cx="11277600" cy="641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597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9B9AFA06-9A31-442E-F87C-A64E7DBAFD72}"/>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742BA205-ADE9-3884-EE66-588416815E61}"/>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70E3BEFE-1BF6-2DF9-9EAC-116A0776064F}"/>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Example of Number of Orders in Each State(Tier III)</a:t>
            </a:r>
          </a:p>
        </p:txBody>
      </p:sp>
      <p:pic>
        <p:nvPicPr>
          <p:cNvPr id="8194" name="Picture 2">
            <a:extLst>
              <a:ext uri="{FF2B5EF4-FFF2-40B4-BE49-F238E27FC236}">
                <a16:creationId xmlns:a16="http://schemas.microsoft.com/office/drawing/2014/main" id="{09C70BD8-5FD3-78FF-5801-A2C91684D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1" y="2982264"/>
            <a:ext cx="12496800" cy="7107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383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7BE51328-8F2F-80AF-A875-08A237ABEE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A43ABD-DC98-4AF0-101E-F10CEA6C88AA}"/>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55CA853-498D-35D1-8AD6-FA812F1AC7AD}"/>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58AFEC0C-F703-CEA4-B399-7D6DD57288C6}"/>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1391FC32-8C96-EC3B-657E-F1B196989674}"/>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6" name="TextBox 7">
            <a:extLst>
              <a:ext uri="{FF2B5EF4-FFF2-40B4-BE49-F238E27FC236}">
                <a16:creationId xmlns:a16="http://schemas.microsoft.com/office/drawing/2014/main" id="{1CA4F924-FED5-291A-362C-7C98955B407C}"/>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9" name="TextBox 8">
            <a:extLst>
              <a:ext uri="{FF2B5EF4-FFF2-40B4-BE49-F238E27FC236}">
                <a16:creationId xmlns:a16="http://schemas.microsoft.com/office/drawing/2014/main" id="{55DC710A-0B93-7BB3-B68F-598419F7F492}"/>
              </a:ext>
            </a:extLst>
          </p:cNvPr>
          <p:cNvSpPr txBox="1"/>
          <p:nvPr/>
        </p:nvSpPr>
        <p:spPr>
          <a:xfrm>
            <a:off x="4817609" y="2476500"/>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Companies with most frequent Orders</a:t>
            </a:r>
          </a:p>
        </p:txBody>
      </p:sp>
      <p:pic>
        <p:nvPicPr>
          <p:cNvPr id="6146" name="Picture 2">
            <a:extLst>
              <a:ext uri="{FF2B5EF4-FFF2-40B4-BE49-F238E27FC236}">
                <a16:creationId xmlns:a16="http://schemas.microsoft.com/office/drawing/2014/main" id="{8A5A552E-69BE-E7C4-1B5B-2D751E37F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1387" y="3619717"/>
            <a:ext cx="11325225" cy="561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550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E6750159-D11B-7175-721B-34B6A26F111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8442FD-C552-09A7-7795-94B6ECF05375}"/>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3BA5E5A-0B5A-6900-C171-74B755F91B2D}"/>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452A9181-2440-8798-4D8D-95944F80EBBB}"/>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1BA9F8DD-C9CD-334C-2A77-8122700A9492}"/>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6" name="TextBox 7">
            <a:extLst>
              <a:ext uri="{FF2B5EF4-FFF2-40B4-BE49-F238E27FC236}">
                <a16:creationId xmlns:a16="http://schemas.microsoft.com/office/drawing/2014/main" id="{BEE5E6C5-E7D6-4843-F1E3-E309B9CC7943}"/>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9" name="TextBox 8">
            <a:extLst>
              <a:ext uri="{FF2B5EF4-FFF2-40B4-BE49-F238E27FC236}">
                <a16:creationId xmlns:a16="http://schemas.microsoft.com/office/drawing/2014/main" id="{8AABDA80-1427-3E98-AF05-F40EBEB12BB1}"/>
              </a:ext>
            </a:extLst>
          </p:cNvPr>
          <p:cNvSpPr txBox="1"/>
          <p:nvPr/>
        </p:nvSpPr>
        <p:spPr>
          <a:xfrm>
            <a:off x="4817609" y="2476500"/>
            <a:ext cx="8957582" cy="957506"/>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Example Companies with most frequent Orders(Tier III and Illinois)</a:t>
            </a:r>
          </a:p>
        </p:txBody>
      </p:sp>
      <p:pic>
        <p:nvPicPr>
          <p:cNvPr id="9218" name="Picture 2">
            <a:extLst>
              <a:ext uri="{FF2B5EF4-FFF2-40B4-BE49-F238E27FC236}">
                <a16:creationId xmlns:a16="http://schemas.microsoft.com/office/drawing/2014/main" id="{DD957830-1DA9-7E30-CB20-9182325D5D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4725" y="3493894"/>
            <a:ext cx="11258550" cy="561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819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26F20BF1-C095-F4D4-D895-D31E13A6D50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071EC07-E95D-EFE0-F574-3784894E79DA}"/>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4C1DD029-5E56-5D2E-ED7F-3633BF16433B}"/>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23E9F28C-6A3E-438A-465A-80AF0668FCEB}"/>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300CE13F-B6D1-A526-9986-2D775D38F433}"/>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6" name="TextBox 7">
            <a:extLst>
              <a:ext uri="{FF2B5EF4-FFF2-40B4-BE49-F238E27FC236}">
                <a16:creationId xmlns:a16="http://schemas.microsoft.com/office/drawing/2014/main" id="{FB314D2D-70DC-A352-5B59-0305BD7687E2}"/>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9" name="TextBox 8">
            <a:extLst>
              <a:ext uri="{FF2B5EF4-FFF2-40B4-BE49-F238E27FC236}">
                <a16:creationId xmlns:a16="http://schemas.microsoft.com/office/drawing/2014/main" id="{694B0386-77C2-2466-46AE-E4212F662438}"/>
              </a:ext>
            </a:extLst>
          </p:cNvPr>
          <p:cNvSpPr txBox="1"/>
          <p:nvPr/>
        </p:nvSpPr>
        <p:spPr>
          <a:xfrm>
            <a:off x="4817609" y="2476500"/>
            <a:ext cx="8957582" cy="957506"/>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Example Companies with least frequent Orders(Tier III and Illinois)</a:t>
            </a:r>
          </a:p>
        </p:txBody>
      </p:sp>
      <p:pic>
        <p:nvPicPr>
          <p:cNvPr id="11266" name="Picture 2">
            <a:extLst>
              <a:ext uri="{FF2B5EF4-FFF2-40B4-BE49-F238E27FC236}">
                <a16:creationId xmlns:a16="http://schemas.microsoft.com/office/drawing/2014/main" id="{2CB228FD-12B0-62E0-5331-B88847A9B3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9024" y="3639727"/>
            <a:ext cx="11325225" cy="561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902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8F2916B2-CBC1-2984-9FED-532E4ED0EDC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816EDC3-EF9E-6C6D-E121-326B79843DBB}"/>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EC724A46-AC7E-3CB5-8B35-3A69FBBA9371}"/>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CC8717D8-1272-329F-0950-A85191CAB5C7}"/>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9DD6DD79-5378-0440-C808-3597EEB1C90A}"/>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6" name="TextBox 7">
            <a:extLst>
              <a:ext uri="{FF2B5EF4-FFF2-40B4-BE49-F238E27FC236}">
                <a16:creationId xmlns:a16="http://schemas.microsoft.com/office/drawing/2014/main" id="{44AD0BAF-2FEE-783E-3A90-839864F4248C}"/>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COMPANIES TO FOCUS</a:t>
            </a:r>
          </a:p>
        </p:txBody>
      </p:sp>
      <p:sp>
        <p:nvSpPr>
          <p:cNvPr id="9" name="TextBox 8">
            <a:extLst>
              <a:ext uri="{FF2B5EF4-FFF2-40B4-BE49-F238E27FC236}">
                <a16:creationId xmlns:a16="http://schemas.microsoft.com/office/drawing/2014/main" id="{3D9FBAF4-0522-A0F2-3818-15DD5064F9B8}"/>
              </a:ext>
            </a:extLst>
          </p:cNvPr>
          <p:cNvSpPr txBox="1"/>
          <p:nvPr/>
        </p:nvSpPr>
        <p:spPr>
          <a:xfrm>
            <a:off x="4817609" y="2476500"/>
            <a:ext cx="8957582" cy="957506"/>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We can do this by creating a new Measure. Based on each metric correlation</a:t>
            </a:r>
          </a:p>
        </p:txBody>
      </p:sp>
      <p:pic>
        <p:nvPicPr>
          <p:cNvPr id="12290" name="Picture 2">
            <a:extLst>
              <a:ext uri="{FF2B5EF4-FFF2-40B4-BE49-F238E27FC236}">
                <a16:creationId xmlns:a16="http://schemas.microsoft.com/office/drawing/2014/main" id="{18AFCE98-ABEB-D382-38F5-A8A930E767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725" y="3486274"/>
            <a:ext cx="7403281" cy="66148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4">
            <a:extLst>
              <a:ext uri="{FF2B5EF4-FFF2-40B4-BE49-F238E27FC236}">
                <a16:creationId xmlns:a16="http://schemas.microsoft.com/office/drawing/2014/main" id="{A193025A-30EE-AB6F-9793-4DDCCC43B47E}"/>
              </a:ext>
            </a:extLst>
          </p:cNvPr>
          <p:cNvSpPr txBox="1"/>
          <p:nvPr/>
        </p:nvSpPr>
        <p:spPr>
          <a:xfrm>
            <a:off x="8007422" y="3554194"/>
            <a:ext cx="9677400" cy="5909310"/>
          </a:xfrm>
          <a:prstGeom prst="rect">
            <a:avLst/>
          </a:prstGeom>
        </p:spPr>
        <p:txBody>
          <a:bodyPr wrap="square" lIns="0" tIns="0" rIns="0" bIns="0" rtlCol="0" anchor="t">
            <a:spAutoFit/>
          </a:bodyPr>
          <a:lstStyle/>
          <a:p>
            <a:pPr>
              <a:buNone/>
            </a:pPr>
            <a:r>
              <a:rPr lang="en-US" sz="2400" b="1" dirty="0">
                <a:solidFill>
                  <a:schemeClr val="bg1"/>
                </a:solidFill>
              </a:rPr>
              <a:t>WOE (Weighted Order Efficiency)</a:t>
            </a:r>
            <a:r>
              <a:rPr lang="en-US" sz="2400" dirty="0">
                <a:solidFill>
                  <a:schemeClr val="bg1"/>
                </a:solidFill>
              </a:rPr>
              <a:t> is a performance measure designed to assess how efficiently an order is processed, considering the </a:t>
            </a:r>
            <a:r>
              <a:rPr lang="en-US" sz="2400" b="1" dirty="0">
                <a:solidFill>
                  <a:schemeClr val="bg1"/>
                </a:solidFill>
              </a:rPr>
              <a:t>order size</a:t>
            </a:r>
            <a:r>
              <a:rPr lang="en-US" sz="2400" dirty="0">
                <a:solidFill>
                  <a:schemeClr val="bg1"/>
                </a:solidFill>
              </a:rPr>
              <a:t>, </a:t>
            </a:r>
            <a:r>
              <a:rPr lang="en-US" sz="2400" b="1" dirty="0">
                <a:solidFill>
                  <a:schemeClr val="bg1"/>
                </a:solidFill>
              </a:rPr>
              <a:t>dock time</a:t>
            </a:r>
            <a:r>
              <a:rPr lang="en-US" sz="2400" dirty="0">
                <a:solidFill>
                  <a:schemeClr val="bg1"/>
                </a:solidFill>
              </a:rPr>
              <a:t>, and </a:t>
            </a:r>
            <a:r>
              <a:rPr lang="en-US" sz="2400" b="1" dirty="0">
                <a:solidFill>
                  <a:schemeClr val="bg1"/>
                </a:solidFill>
              </a:rPr>
              <a:t>order complexity</a:t>
            </a:r>
            <a:r>
              <a:rPr lang="en-US" sz="2400" dirty="0">
                <a:solidFill>
                  <a:schemeClr val="bg1"/>
                </a:solidFill>
              </a:rPr>
              <a:t>. It takes into account the amount of product (weight or cases) processed per unit of dock time while factoring in the </a:t>
            </a:r>
            <a:r>
              <a:rPr lang="en-US" sz="2400" b="1" dirty="0">
                <a:solidFill>
                  <a:schemeClr val="bg1"/>
                </a:solidFill>
              </a:rPr>
              <a:t>complexity</a:t>
            </a:r>
            <a:r>
              <a:rPr lang="en-US" sz="2400" dirty="0">
                <a:solidFill>
                  <a:schemeClr val="bg1"/>
                </a:solidFill>
              </a:rPr>
              <a:t> of the order (through cases per line and PO count). </a:t>
            </a:r>
          </a:p>
          <a:p>
            <a:pPr>
              <a:buNone/>
            </a:pPr>
            <a:endParaRPr lang="en-US" sz="2400" dirty="0">
              <a:solidFill>
                <a:schemeClr val="bg1"/>
              </a:solidFill>
            </a:endParaRPr>
          </a:p>
          <a:p>
            <a:pPr>
              <a:buNone/>
            </a:pPr>
            <a:endParaRPr lang="en-US" sz="2400" dirty="0">
              <a:solidFill>
                <a:schemeClr val="bg1"/>
              </a:solidFill>
            </a:endParaRPr>
          </a:p>
          <a:p>
            <a:pPr>
              <a:buNone/>
            </a:pPr>
            <a:endParaRPr lang="en-US" sz="2400" dirty="0">
              <a:solidFill>
                <a:schemeClr val="bg1"/>
              </a:solidFill>
            </a:endParaRPr>
          </a:p>
          <a:p>
            <a:pPr>
              <a:buNone/>
            </a:pPr>
            <a:endParaRPr lang="en-US" sz="2400" dirty="0">
              <a:solidFill>
                <a:schemeClr val="bg1"/>
              </a:solidFill>
            </a:endParaRPr>
          </a:p>
          <a:p>
            <a:pPr>
              <a:buNone/>
            </a:pPr>
            <a:endParaRPr lang="en-US" sz="2400" dirty="0">
              <a:solidFill>
                <a:schemeClr val="bg1"/>
              </a:solidFill>
            </a:endParaRPr>
          </a:p>
          <a:p>
            <a:r>
              <a:rPr lang="en-US" sz="2400" dirty="0">
                <a:solidFill>
                  <a:schemeClr val="bg1"/>
                </a:solidFill>
              </a:rPr>
              <a:t>Order Size: Measures the total volume of the order (either by weight or cases).</a:t>
            </a:r>
          </a:p>
          <a:p>
            <a:pPr>
              <a:buNone/>
            </a:pPr>
            <a:r>
              <a:rPr lang="en-US" sz="2400" dirty="0">
                <a:solidFill>
                  <a:schemeClr val="bg1"/>
                </a:solidFill>
              </a:rPr>
              <a:t>Dock Time: Represents the time taken to process the order at the dock.</a:t>
            </a:r>
          </a:p>
          <a:p>
            <a:pPr>
              <a:buNone/>
            </a:pPr>
            <a:r>
              <a:rPr lang="en-US" sz="2400" dirty="0">
                <a:solidFill>
                  <a:schemeClr val="bg1"/>
                </a:solidFill>
              </a:rPr>
              <a:t>Cases/Line and PO Count: Reflects the complexity of the order (e.g., more product types or purchase orders mean higher complexity).</a:t>
            </a:r>
          </a:p>
          <a:p>
            <a:pPr>
              <a:buNone/>
            </a:pPr>
            <a:endParaRPr lang="en-US" sz="2400" dirty="0">
              <a:solidFill>
                <a:schemeClr val="bg1"/>
              </a:solidFill>
            </a:endParaRPr>
          </a:p>
        </p:txBody>
      </p:sp>
      <p:pic>
        <p:nvPicPr>
          <p:cNvPr id="10" name="Picture 9">
            <a:extLst>
              <a:ext uri="{FF2B5EF4-FFF2-40B4-BE49-F238E27FC236}">
                <a16:creationId xmlns:a16="http://schemas.microsoft.com/office/drawing/2014/main" id="{57DABD73-90F4-EB52-7E66-A52A96F0E6C1}"/>
              </a:ext>
            </a:extLst>
          </p:cNvPr>
          <p:cNvPicPr>
            <a:picLocks noChangeAspect="1"/>
          </p:cNvPicPr>
          <p:nvPr/>
        </p:nvPicPr>
        <p:blipFill>
          <a:blip r:embed="rId7"/>
          <a:stretch>
            <a:fillRect/>
          </a:stretch>
        </p:blipFill>
        <p:spPr>
          <a:xfrm>
            <a:off x="7864936" y="5575438"/>
            <a:ext cx="9002381" cy="1448002"/>
          </a:xfrm>
          <a:prstGeom prst="rect">
            <a:avLst/>
          </a:prstGeom>
        </p:spPr>
      </p:pic>
    </p:spTree>
    <p:extLst>
      <p:ext uri="{BB962C8B-B14F-4D97-AF65-F5344CB8AC3E}">
        <p14:creationId xmlns:p14="http://schemas.microsoft.com/office/powerpoint/2010/main" val="1201310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D76F2205-DEEB-CDF9-A51E-ECB6183422A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09FB523-A682-4BFE-2617-C738D3D7F5BF}"/>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FB7FAB67-CA8B-45DA-E136-D042ABD38A3E}"/>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1CA8E6CA-9B41-0DB2-F754-7AEC560BC37A}"/>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B722E650-9A4E-9D63-02A1-E9DC04B47AE6}"/>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6" name="TextBox 7">
            <a:extLst>
              <a:ext uri="{FF2B5EF4-FFF2-40B4-BE49-F238E27FC236}">
                <a16:creationId xmlns:a16="http://schemas.microsoft.com/office/drawing/2014/main" id="{D36EC43B-354F-3798-A60A-5AB9B0E4F4A5}"/>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COMPANIES TO FOCUS</a:t>
            </a:r>
          </a:p>
        </p:txBody>
      </p:sp>
      <p:sp>
        <p:nvSpPr>
          <p:cNvPr id="9" name="TextBox 8">
            <a:extLst>
              <a:ext uri="{FF2B5EF4-FFF2-40B4-BE49-F238E27FC236}">
                <a16:creationId xmlns:a16="http://schemas.microsoft.com/office/drawing/2014/main" id="{33FE3996-8DDE-8C0E-1DB7-8BC92B9FB8A1}"/>
              </a:ext>
            </a:extLst>
          </p:cNvPr>
          <p:cNvSpPr txBox="1"/>
          <p:nvPr/>
        </p:nvSpPr>
        <p:spPr>
          <a:xfrm>
            <a:off x="4817609" y="2476500"/>
            <a:ext cx="8957582" cy="957506"/>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We can do this by creating a new Measure. Based on each metric correlation</a:t>
            </a:r>
          </a:p>
        </p:txBody>
      </p:sp>
      <p:pic>
        <p:nvPicPr>
          <p:cNvPr id="12290" name="Picture 2">
            <a:extLst>
              <a:ext uri="{FF2B5EF4-FFF2-40B4-BE49-F238E27FC236}">
                <a16:creationId xmlns:a16="http://schemas.microsoft.com/office/drawing/2014/main" id="{87118214-7A3E-9994-F3F0-7864EB28FB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725" y="3486274"/>
            <a:ext cx="7403281" cy="66148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4">
            <a:extLst>
              <a:ext uri="{FF2B5EF4-FFF2-40B4-BE49-F238E27FC236}">
                <a16:creationId xmlns:a16="http://schemas.microsoft.com/office/drawing/2014/main" id="{F806FCDE-2A5D-C4B3-2ADA-AEBA832C0C1C}"/>
              </a:ext>
            </a:extLst>
          </p:cNvPr>
          <p:cNvSpPr txBox="1"/>
          <p:nvPr/>
        </p:nvSpPr>
        <p:spPr>
          <a:xfrm>
            <a:off x="8007422" y="3554194"/>
            <a:ext cx="9677400" cy="4801314"/>
          </a:xfrm>
          <a:prstGeom prst="rect">
            <a:avLst/>
          </a:prstGeom>
        </p:spPr>
        <p:txBody>
          <a:bodyPr wrap="square" lIns="0" tIns="0" rIns="0" bIns="0" rtlCol="0" anchor="t">
            <a:spAutoFit/>
          </a:bodyPr>
          <a:lstStyle/>
          <a:p>
            <a:pPr>
              <a:buNone/>
            </a:pPr>
            <a:r>
              <a:rPr lang="en-US" sz="2400" b="1" dirty="0">
                <a:solidFill>
                  <a:schemeClr val="bg1"/>
                </a:solidFill>
              </a:rPr>
              <a:t>Why Use WOE?</a:t>
            </a:r>
          </a:p>
          <a:p>
            <a:pPr>
              <a:buFont typeface="Arial" panose="020B0604020202020204" pitchFamily="34" charset="0"/>
              <a:buChar char="•"/>
            </a:pPr>
            <a:r>
              <a:rPr lang="en-US" sz="2400" b="1" dirty="0">
                <a:solidFill>
                  <a:schemeClr val="bg1"/>
                </a:solidFill>
              </a:rPr>
              <a:t>Efficiency Insight</a:t>
            </a:r>
            <a:r>
              <a:rPr lang="en-US" sz="2400" dirty="0">
                <a:solidFill>
                  <a:schemeClr val="bg1"/>
                </a:solidFill>
              </a:rPr>
              <a:t>: WOE balances </a:t>
            </a:r>
            <a:r>
              <a:rPr lang="en-US" sz="2400" b="1" dirty="0">
                <a:solidFill>
                  <a:schemeClr val="bg1"/>
                </a:solidFill>
              </a:rPr>
              <a:t>order size</a:t>
            </a:r>
            <a:r>
              <a:rPr lang="en-US" sz="2400" dirty="0">
                <a:solidFill>
                  <a:schemeClr val="bg1"/>
                </a:solidFill>
              </a:rPr>
              <a:t> with </a:t>
            </a:r>
            <a:r>
              <a:rPr lang="en-US" sz="2400" b="1" dirty="0">
                <a:solidFill>
                  <a:schemeClr val="bg1"/>
                </a:solidFill>
              </a:rPr>
              <a:t>processing time</a:t>
            </a:r>
            <a:r>
              <a:rPr lang="en-US" sz="2400" dirty="0">
                <a:solidFill>
                  <a:schemeClr val="bg1"/>
                </a:solidFill>
              </a:rPr>
              <a:t> and </a:t>
            </a:r>
            <a:r>
              <a:rPr lang="en-US" sz="2400" b="1" dirty="0">
                <a:solidFill>
                  <a:schemeClr val="bg1"/>
                </a:solidFill>
              </a:rPr>
              <a:t>complexity</a:t>
            </a:r>
            <a:r>
              <a:rPr lang="en-US" sz="2400" dirty="0">
                <a:solidFill>
                  <a:schemeClr val="bg1"/>
                </a:solidFill>
              </a:rPr>
              <a:t>, offering a clear indication of how effectively resources (time and labor) are utilized to process orders.</a:t>
            </a:r>
          </a:p>
          <a:p>
            <a:pPr>
              <a:buFont typeface="Arial" panose="020B0604020202020204" pitchFamily="34" charset="0"/>
              <a:buChar char="•"/>
            </a:pPr>
            <a:r>
              <a:rPr lang="en-US" sz="2400" b="1" dirty="0">
                <a:solidFill>
                  <a:schemeClr val="bg1"/>
                </a:solidFill>
              </a:rPr>
              <a:t>Identifies Bottlenecks</a:t>
            </a:r>
            <a:r>
              <a:rPr lang="en-US" sz="2400" dirty="0">
                <a:solidFill>
                  <a:schemeClr val="bg1"/>
                </a:solidFill>
              </a:rPr>
              <a:t>: By factoring in both order size and complexity, WOE helps pinpoint inefficiencies in processing, especially for large or complex orders.</a:t>
            </a:r>
          </a:p>
          <a:p>
            <a:pPr>
              <a:buFont typeface="Arial" panose="020B0604020202020204" pitchFamily="34" charset="0"/>
              <a:buChar char="•"/>
            </a:pPr>
            <a:r>
              <a:rPr lang="en-US" sz="2400" b="1" dirty="0">
                <a:solidFill>
                  <a:schemeClr val="bg1"/>
                </a:solidFill>
              </a:rPr>
              <a:t>Actionable Metrics</a:t>
            </a:r>
            <a:r>
              <a:rPr lang="en-US" sz="2400" dirty="0">
                <a:solidFill>
                  <a:schemeClr val="bg1"/>
                </a:solidFill>
              </a:rPr>
              <a:t>: The measure helps identify areas where </a:t>
            </a:r>
            <a:r>
              <a:rPr lang="en-US" sz="2400" b="1" dirty="0">
                <a:solidFill>
                  <a:schemeClr val="bg1"/>
                </a:solidFill>
              </a:rPr>
              <a:t>resource allocation</a:t>
            </a:r>
            <a:r>
              <a:rPr lang="en-US" sz="2400" dirty="0">
                <a:solidFill>
                  <a:schemeClr val="bg1"/>
                </a:solidFill>
              </a:rPr>
              <a:t> or </a:t>
            </a:r>
            <a:r>
              <a:rPr lang="en-US" sz="2400" b="1" dirty="0">
                <a:solidFill>
                  <a:schemeClr val="bg1"/>
                </a:solidFill>
              </a:rPr>
              <a:t>logistics operations</a:t>
            </a:r>
            <a:r>
              <a:rPr lang="en-US" sz="2400" dirty="0">
                <a:solidFill>
                  <a:schemeClr val="bg1"/>
                </a:solidFill>
              </a:rPr>
              <a:t> can be optimized to reduce </a:t>
            </a:r>
            <a:r>
              <a:rPr lang="en-US" sz="2400" b="1" dirty="0">
                <a:solidFill>
                  <a:schemeClr val="bg1"/>
                </a:solidFill>
              </a:rPr>
              <a:t>dock time</a:t>
            </a:r>
            <a:r>
              <a:rPr lang="en-US" sz="2400" dirty="0">
                <a:solidFill>
                  <a:schemeClr val="bg1"/>
                </a:solidFill>
              </a:rPr>
              <a:t> and improve overall processing efficiency.</a:t>
            </a:r>
          </a:p>
          <a:p>
            <a:pPr>
              <a:buFont typeface="Arial" panose="020B0604020202020204" pitchFamily="34" charset="0"/>
              <a:buChar char="•"/>
            </a:pPr>
            <a:r>
              <a:rPr lang="en-US" sz="2400" b="1" dirty="0">
                <a:solidFill>
                  <a:schemeClr val="bg1"/>
                </a:solidFill>
              </a:rPr>
              <a:t>Performance Comparison</a:t>
            </a:r>
            <a:r>
              <a:rPr lang="en-US" sz="2400" dirty="0">
                <a:solidFill>
                  <a:schemeClr val="bg1"/>
                </a:solidFill>
              </a:rPr>
              <a:t>: WOE can be used to compare the efficiency of different orders, customers, or time periods, providing insights into where improvements can be made to streamline operations.</a:t>
            </a:r>
          </a:p>
        </p:txBody>
      </p:sp>
      <p:pic>
        <p:nvPicPr>
          <p:cNvPr id="8" name="Picture 7">
            <a:extLst>
              <a:ext uri="{FF2B5EF4-FFF2-40B4-BE49-F238E27FC236}">
                <a16:creationId xmlns:a16="http://schemas.microsoft.com/office/drawing/2014/main" id="{CABD0E3E-A0DB-AACF-3CE3-3BE0FEE03A82}"/>
              </a:ext>
            </a:extLst>
          </p:cNvPr>
          <p:cNvPicPr>
            <a:picLocks noChangeAspect="1"/>
          </p:cNvPicPr>
          <p:nvPr/>
        </p:nvPicPr>
        <p:blipFill>
          <a:blip r:embed="rId7"/>
          <a:stretch>
            <a:fillRect/>
          </a:stretch>
        </p:blipFill>
        <p:spPr>
          <a:xfrm>
            <a:off x="7950339" y="8352727"/>
            <a:ext cx="9002381" cy="1448002"/>
          </a:xfrm>
          <a:prstGeom prst="rect">
            <a:avLst/>
          </a:prstGeom>
        </p:spPr>
      </p:pic>
    </p:spTree>
    <p:extLst>
      <p:ext uri="{BB962C8B-B14F-4D97-AF65-F5344CB8AC3E}">
        <p14:creationId xmlns:p14="http://schemas.microsoft.com/office/powerpoint/2010/main" val="956627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8056CA2C-7265-B075-599F-B0FFF0B068B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944BE3-8BA5-9DF1-EC07-1EA3F466D63B}"/>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4DE0E9F2-CA6A-3309-69A2-60A34EA3ACAC}"/>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843CB331-9E12-2CB1-C1DB-992F89AD4476}"/>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F7549FE8-F370-DF8A-89DC-96F7E3CBD2CA}"/>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6" name="TextBox 7">
            <a:extLst>
              <a:ext uri="{FF2B5EF4-FFF2-40B4-BE49-F238E27FC236}">
                <a16:creationId xmlns:a16="http://schemas.microsoft.com/office/drawing/2014/main" id="{3E900A1B-45F6-ED58-2577-086DFF5E6A71}"/>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COMPANIES TO FOCUS</a:t>
            </a:r>
          </a:p>
        </p:txBody>
      </p:sp>
      <p:sp>
        <p:nvSpPr>
          <p:cNvPr id="9" name="TextBox 8">
            <a:extLst>
              <a:ext uri="{FF2B5EF4-FFF2-40B4-BE49-F238E27FC236}">
                <a16:creationId xmlns:a16="http://schemas.microsoft.com/office/drawing/2014/main" id="{83E85C08-81FD-21A6-F4CD-B6370A22DCF2}"/>
              </a:ext>
            </a:extLst>
          </p:cNvPr>
          <p:cNvSpPr txBox="1"/>
          <p:nvPr/>
        </p:nvSpPr>
        <p:spPr>
          <a:xfrm>
            <a:off x="4817609" y="2476500"/>
            <a:ext cx="8957582" cy="957506"/>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Top 10 and Bottom 10 Companies in Illinois and Tier III Based on WOE</a:t>
            </a:r>
          </a:p>
        </p:txBody>
      </p:sp>
      <p:pic>
        <p:nvPicPr>
          <p:cNvPr id="14338" name="Picture 2">
            <a:extLst>
              <a:ext uri="{FF2B5EF4-FFF2-40B4-BE49-F238E27FC236}">
                <a16:creationId xmlns:a16="http://schemas.microsoft.com/office/drawing/2014/main" id="{EF2A206F-799A-9395-7E08-5DBF947BC5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938" y="4456854"/>
            <a:ext cx="8476645" cy="420624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D50D0C07-5E4A-542F-B87D-49127BB182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45659" y="4443473"/>
            <a:ext cx="8478347" cy="4207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828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9C1CBF77-B59D-39ED-79D4-C653521BE6B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8D77853-E453-378B-F295-80E14B7DCCB2}"/>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11520B3-8045-CD94-A246-AF738D0A4E1C}"/>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43753948-343D-8C66-28A0-2F8AC55F7590}"/>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DBFDDAB9-5CE1-A7FB-2C81-B09F12211BD7}"/>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6" name="TextBox 7">
            <a:extLst>
              <a:ext uri="{FF2B5EF4-FFF2-40B4-BE49-F238E27FC236}">
                <a16:creationId xmlns:a16="http://schemas.microsoft.com/office/drawing/2014/main" id="{2EE30E9C-12B5-FF20-F58B-4B9366A5E272}"/>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COMPANIES TO FOCUS</a:t>
            </a:r>
          </a:p>
        </p:txBody>
      </p:sp>
      <p:sp>
        <p:nvSpPr>
          <p:cNvPr id="9" name="TextBox 8">
            <a:extLst>
              <a:ext uri="{FF2B5EF4-FFF2-40B4-BE49-F238E27FC236}">
                <a16:creationId xmlns:a16="http://schemas.microsoft.com/office/drawing/2014/main" id="{90005FA9-17F9-ED7E-54E7-7290516A9143}"/>
              </a:ext>
            </a:extLst>
          </p:cNvPr>
          <p:cNvSpPr txBox="1"/>
          <p:nvPr/>
        </p:nvSpPr>
        <p:spPr>
          <a:xfrm>
            <a:off x="4817609" y="2476500"/>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More Simple New Measure, Weight per Dock Hours</a:t>
            </a:r>
          </a:p>
        </p:txBody>
      </p:sp>
      <p:pic>
        <p:nvPicPr>
          <p:cNvPr id="12290" name="Picture 2">
            <a:extLst>
              <a:ext uri="{FF2B5EF4-FFF2-40B4-BE49-F238E27FC236}">
                <a16:creationId xmlns:a16="http://schemas.microsoft.com/office/drawing/2014/main" id="{3A929D52-0545-CEDC-1877-B32500A504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725" y="3486274"/>
            <a:ext cx="7403281" cy="66148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4">
            <a:extLst>
              <a:ext uri="{FF2B5EF4-FFF2-40B4-BE49-F238E27FC236}">
                <a16:creationId xmlns:a16="http://schemas.microsoft.com/office/drawing/2014/main" id="{9D96A7F7-68DC-18D4-6F40-C0373A84F0EB}"/>
              </a:ext>
            </a:extLst>
          </p:cNvPr>
          <p:cNvSpPr txBox="1"/>
          <p:nvPr/>
        </p:nvSpPr>
        <p:spPr>
          <a:xfrm>
            <a:off x="8007422" y="3554194"/>
            <a:ext cx="9677400" cy="5909310"/>
          </a:xfrm>
          <a:prstGeom prst="rect">
            <a:avLst/>
          </a:prstGeom>
        </p:spPr>
        <p:txBody>
          <a:bodyPr wrap="square" lIns="0" tIns="0" rIns="0" bIns="0" rtlCol="0" anchor="t">
            <a:spAutoFit/>
          </a:bodyPr>
          <a:lstStyle/>
          <a:p>
            <a:pPr>
              <a:buNone/>
            </a:pPr>
            <a:r>
              <a:rPr lang="en-US" sz="2400" b="1" dirty="0">
                <a:solidFill>
                  <a:schemeClr val="bg1"/>
                </a:solidFill>
              </a:rPr>
              <a:t>Low dock weight efficiency could result from factors such as inefficient docking processes, long unloading times, high product complexity (e.g., requiring special handling or packing), or underutilized equipment. It’s worth analyzing the specific steps in the dock operations and looking for bottlenecks or areas for automation.</a:t>
            </a:r>
          </a:p>
          <a:p>
            <a:pPr>
              <a:buNone/>
            </a:pPr>
            <a:endParaRPr lang="en-US" sz="2400" b="1" dirty="0">
              <a:solidFill>
                <a:schemeClr val="bg1"/>
              </a:solidFill>
            </a:endParaRPr>
          </a:p>
          <a:p>
            <a:pPr>
              <a:buNone/>
            </a:pPr>
            <a:endParaRPr lang="en-US" sz="2400" b="1" dirty="0">
              <a:solidFill>
                <a:schemeClr val="bg1"/>
              </a:solidFill>
            </a:endParaRPr>
          </a:p>
          <a:p>
            <a:pPr>
              <a:buNone/>
            </a:pPr>
            <a:endParaRPr lang="en-US" sz="2400" b="1" dirty="0">
              <a:solidFill>
                <a:schemeClr val="bg1"/>
              </a:solidFill>
            </a:endParaRPr>
          </a:p>
          <a:p>
            <a:pPr>
              <a:buNone/>
            </a:pPr>
            <a:endParaRPr lang="en-US" sz="2400" b="1" dirty="0">
              <a:solidFill>
                <a:schemeClr val="bg1"/>
              </a:solidFill>
            </a:endParaRPr>
          </a:p>
          <a:p>
            <a:pPr>
              <a:buNone/>
            </a:pPr>
            <a:endParaRPr lang="en-US" sz="2400" b="1" dirty="0">
              <a:solidFill>
                <a:schemeClr val="bg1"/>
              </a:solidFill>
            </a:endParaRPr>
          </a:p>
          <a:p>
            <a:pPr>
              <a:buNone/>
            </a:pPr>
            <a:r>
              <a:rPr lang="en-US" sz="2400" b="1" dirty="0">
                <a:solidFill>
                  <a:schemeClr val="bg1"/>
                </a:solidFill>
              </a:rPr>
              <a:t>Q:</a:t>
            </a:r>
            <a:r>
              <a:rPr lang="en-US" sz="2400" dirty="0">
                <a:solidFill>
                  <a:schemeClr val="bg1"/>
                </a:solidFill>
              </a:rPr>
              <a:t> How can I use dock weight efficiency to optimize warehouse operations?</a:t>
            </a:r>
            <a:br>
              <a:rPr lang="en-US" sz="2400" dirty="0">
                <a:solidFill>
                  <a:schemeClr val="bg1"/>
                </a:solidFill>
              </a:rPr>
            </a:br>
            <a:r>
              <a:rPr lang="en-US" sz="2400" b="1" dirty="0">
                <a:solidFill>
                  <a:schemeClr val="bg1"/>
                </a:solidFill>
              </a:rPr>
              <a:t>A:</a:t>
            </a:r>
            <a:r>
              <a:rPr lang="en-US" sz="2400" dirty="0">
                <a:solidFill>
                  <a:schemeClr val="bg1"/>
                </a:solidFill>
              </a:rPr>
              <a:t> You can use dock weight efficiency to identify areas where </a:t>
            </a:r>
            <a:r>
              <a:rPr lang="en-US" sz="2400" b="1" dirty="0">
                <a:solidFill>
                  <a:schemeClr val="bg1"/>
                </a:solidFill>
              </a:rPr>
              <a:t>manual labor</a:t>
            </a:r>
            <a:r>
              <a:rPr lang="en-US" sz="2400" dirty="0">
                <a:solidFill>
                  <a:schemeClr val="bg1"/>
                </a:solidFill>
              </a:rPr>
              <a:t> or </a:t>
            </a:r>
            <a:r>
              <a:rPr lang="en-US" sz="2400" b="1" dirty="0">
                <a:solidFill>
                  <a:schemeClr val="bg1"/>
                </a:solidFill>
              </a:rPr>
              <a:t>equipment usage</a:t>
            </a:r>
            <a:r>
              <a:rPr lang="en-US" sz="2400" dirty="0">
                <a:solidFill>
                  <a:schemeClr val="bg1"/>
                </a:solidFill>
              </a:rPr>
              <a:t> is underperforming. By identifying low efficiency, you can optimize processes such as </a:t>
            </a:r>
            <a:r>
              <a:rPr lang="en-US" sz="2400" b="1" dirty="0">
                <a:solidFill>
                  <a:schemeClr val="bg1"/>
                </a:solidFill>
              </a:rPr>
              <a:t>product handling</a:t>
            </a:r>
            <a:r>
              <a:rPr lang="en-US" sz="2400" dirty="0">
                <a:solidFill>
                  <a:schemeClr val="bg1"/>
                </a:solidFill>
              </a:rPr>
              <a:t>, </a:t>
            </a:r>
            <a:r>
              <a:rPr lang="en-US" sz="2400" b="1" dirty="0">
                <a:solidFill>
                  <a:schemeClr val="bg1"/>
                </a:solidFill>
              </a:rPr>
              <a:t>dock layout</a:t>
            </a:r>
            <a:r>
              <a:rPr lang="en-US" sz="2400" dirty="0">
                <a:solidFill>
                  <a:schemeClr val="bg1"/>
                </a:solidFill>
              </a:rPr>
              <a:t>, or even </a:t>
            </a:r>
            <a:r>
              <a:rPr lang="en-US" sz="2400" b="1" dirty="0">
                <a:solidFill>
                  <a:schemeClr val="bg1"/>
                </a:solidFill>
              </a:rPr>
              <a:t>staffing levels</a:t>
            </a:r>
            <a:r>
              <a:rPr lang="en-US" sz="2400" dirty="0">
                <a:solidFill>
                  <a:schemeClr val="bg1"/>
                </a:solidFill>
              </a:rPr>
              <a:t> to reduce </a:t>
            </a:r>
            <a:r>
              <a:rPr lang="en-US" sz="2400" b="1" dirty="0">
                <a:solidFill>
                  <a:schemeClr val="bg1"/>
                </a:solidFill>
              </a:rPr>
              <a:t>dock time</a:t>
            </a:r>
            <a:r>
              <a:rPr lang="en-US" sz="2400" dirty="0">
                <a:solidFill>
                  <a:schemeClr val="bg1"/>
                </a:solidFill>
              </a:rPr>
              <a:t> and increase </a:t>
            </a:r>
            <a:r>
              <a:rPr lang="en-US" sz="2400" b="1" dirty="0">
                <a:solidFill>
                  <a:schemeClr val="bg1"/>
                </a:solidFill>
              </a:rPr>
              <a:t>throughput</a:t>
            </a:r>
            <a:r>
              <a:rPr lang="en-US" sz="2400" dirty="0">
                <a:solidFill>
                  <a:schemeClr val="bg1"/>
                </a:solidFill>
              </a:rPr>
              <a:t>. Additionally, </a:t>
            </a:r>
            <a:r>
              <a:rPr lang="en-US" sz="2400" b="1" dirty="0">
                <a:solidFill>
                  <a:schemeClr val="bg1"/>
                </a:solidFill>
              </a:rPr>
              <a:t>automated systems</a:t>
            </a:r>
            <a:r>
              <a:rPr lang="en-US" sz="2400" dirty="0">
                <a:solidFill>
                  <a:schemeClr val="bg1"/>
                </a:solidFill>
              </a:rPr>
              <a:t> can be introduced to reduce inefficiencies.</a:t>
            </a:r>
          </a:p>
        </p:txBody>
      </p:sp>
      <p:pic>
        <p:nvPicPr>
          <p:cNvPr id="11" name="Picture 10">
            <a:extLst>
              <a:ext uri="{FF2B5EF4-FFF2-40B4-BE49-F238E27FC236}">
                <a16:creationId xmlns:a16="http://schemas.microsoft.com/office/drawing/2014/main" id="{DED6ADDD-1FEA-2B57-DC31-610B41746C03}"/>
              </a:ext>
            </a:extLst>
          </p:cNvPr>
          <p:cNvPicPr>
            <a:picLocks noChangeAspect="1"/>
          </p:cNvPicPr>
          <p:nvPr/>
        </p:nvPicPr>
        <p:blipFill>
          <a:blip r:embed="rId7"/>
          <a:stretch>
            <a:fillRect/>
          </a:stretch>
        </p:blipFill>
        <p:spPr>
          <a:xfrm>
            <a:off x="9027899" y="5937840"/>
            <a:ext cx="5620534" cy="905001"/>
          </a:xfrm>
          <a:prstGeom prst="rect">
            <a:avLst/>
          </a:prstGeom>
        </p:spPr>
      </p:pic>
    </p:spTree>
    <p:extLst>
      <p:ext uri="{BB962C8B-B14F-4D97-AF65-F5344CB8AC3E}">
        <p14:creationId xmlns:p14="http://schemas.microsoft.com/office/powerpoint/2010/main" val="2481106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1422830" y="5693878"/>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3205271" y="4005429"/>
            <a:ext cx="1593285" cy="5252871"/>
            <a:chOff x="0" y="0"/>
            <a:chExt cx="419631" cy="1383472"/>
          </a:xfrm>
        </p:grpSpPr>
        <p:sp>
          <p:nvSpPr>
            <p:cNvPr id="4" name="Freeform 4"/>
            <p:cNvSpPr/>
            <p:nvPr/>
          </p:nvSpPr>
          <p:spPr>
            <a:xfrm>
              <a:off x="0" y="0"/>
              <a:ext cx="419631" cy="1383472"/>
            </a:xfrm>
            <a:custGeom>
              <a:avLst/>
              <a:gdLst/>
              <a:ahLst/>
              <a:cxnLst/>
              <a:rect l="l" t="t" r="r" b="b"/>
              <a:pathLst>
                <a:path w="419631" h="1383472">
                  <a:moveTo>
                    <a:pt x="0" y="0"/>
                  </a:moveTo>
                  <a:lnTo>
                    <a:pt x="419631" y="0"/>
                  </a:lnTo>
                  <a:lnTo>
                    <a:pt x="419631" y="1383472"/>
                  </a:lnTo>
                  <a:lnTo>
                    <a:pt x="0" y="1383472"/>
                  </a:lnTo>
                  <a:close/>
                </a:path>
              </a:pathLst>
            </a:custGeom>
            <a:solidFill>
              <a:srgbClr val="043F7C"/>
            </a:solidFill>
          </p:spPr>
          <p:txBody>
            <a:bodyPr/>
            <a:lstStyle/>
            <a:p>
              <a:endParaRPr lang="en-US"/>
            </a:p>
          </p:txBody>
        </p:sp>
        <p:sp>
          <p:nvSpPr>
            <p:cNvPr id="5" name="TextBox 5"/>
            <p:cNvSpPr txBox="1"/>
            <p:nvPr/>
          </p:nvSpPr>
          <p:spPr>
            <a:xfrm>
              <a:off x="0" y="-19050"/>
              <a:ext cx="419631" cy="1402522"/>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3608025" y="4458816"/>
            <a:ext cx="6747720" cy="4371335"/>
            <a:chOff x="0" y="0"/>
            <a:chExt cx="1777177" cy="1151298"/>
          </a:xfrm>
        </p:grpSpPr>
        <p:sp>
          <p:nvSpPr>
            <p:cNvPr id="7" name="Freeform 7"/>
            <p:cNvSpPr/>
            <p:nvPr/>
          </p:nvSpPr>
          <p:spPr>
            <a:xfrm>
              <a:off x="0" y="0"/>
              <a:ext cx="1777177" cy="1151298"/>
            </a:xfrm>
            <a:custGeom>
              <a:avLst/>
              <a:gdLst/>
              <a:ahLst/>
              <a:cxnLst/>
              <a:rect l="l" t="t" r="r" b="b"/>
              <a:pathLst>
                <a:path w="1777177" h="1151298">
                  <a:moveTo>
                    <a:pt x="0" y="0"/>
                  </a:moveTo>
                  <a:lnTo>
                    <a:pt x="1777177" y="0"/>
                  </a:lnTo>
                  <a:lnTo>
                    <a:pt x="1777177" y="1151298"/>
                  </a:lnTo>
                  <a:lnTo>
                    <a:pt x="0" y="1151298"/>
                  </a:lnTo>
                  <a:close/>
                </a:path>
              </a:pathLst>
            </a:custGeom>
            <a:solidFill>
              <a:srgbClr val="FDFBFB"/>
            </a:solidFill>
          </p:spPr>
          <p:txBody>
            <a:bodyPr/>
            <a:lstStyle/>
            <a:p>
              <a:endParaRPr lang="en-US"/>
            </a:p>
          </p:txBody>
        </p:sp>
        <p:sp>
          <p:nvSpPr>
            <p:cNvPr id="8" name="TextBox 8"/>
            <p:cNvSpPr txBox="1"/>
            <p:nvPr/>
          </p:nvSpPr>
          <p:spPr>
            <a:xfrm>
              <a:off x="0" y="-19050"/>
              <a:ext cx="1777177" cy="1170348"/>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10843286" y="5143500"/>
            <a:ext cx="7444714" cy="5577005"/>
          </a:xfrm>
          <a:custGeom>
            <a:avLst/>
            <a:gdLst/>
            <a:ahLst/>
            <a:cxnLst/>
            <a:rect l="l" t="t" r="r" b="b"/>
            <a:pathLst>
              <a:path w="7444714" h="5577005">
                <a:moveTo>
                  <a:pt x="0" y="0"/>
                </a:moveTo>
                <a:lnTo>
                  <a:pt x="7444714" y="0"/>
                </a:lnTo>
                <a:lnTo>
                  <a:pt x="7444714" y="5577005"/>
                </a:lnTo>
                <a:lnTo>
                  <a:pt x="0" y="5577005"/>
                </a:lnTo>
                <a:lnTo>
                  <a:pt x="0" y="0"/>
                </a:lnTo>
                <a:close/>
              </a:path>
            </a:pathLst>
          </a:custGeom>
          <a:blipFill>
            <a:blip r:embed="rId3"/>
            <a:stretch>
              <a:fillRect/>
            </a:stretch>
          </a:blipFill>
        </p:spPr>
        <p:txBody>
          <a:bodyPr/>
          <a:lstStyle/>
          <a:p>
            <a:endParaRPr lang="en-US"/>
          </a:p>
        </p:txBody>
      </p:sp>
      <p:sp>
        <p:nvSpPr>
          <p:cNvPr id="10" name="Freeform 10"/>
          <p:cNvSpPr/>
          <p:nvPr/>
        </p:nvSpPr>
        <p:spPr>
          <a:xfrm>
            <a:off x="10843286" y="0"/>
            <a:ext cx="7444714" cy="6227438"/>
          </a:xfrm>
          <a:custGeom>
            <a:avLst/>
            <a:gdLst/>
            <a:ahLst/>
            <a:cxnLst/>
            <a:rect l="l" t="t" r="r" b="b"/>
            <a:pathLst>
              <a:path w="7444714" h="6227438">
                <a:moveTo>
                  <a:pt x="0" y="0"/>
                </a:moveTo>
                <a:lnTo>
                  <a:pt x="7444714" y="0"/>
                </a:lnTo>
                <a:lnTo>
                  <a:pt x="7444714" y="6227438"/>
                </a:lnTo>
                <a:lnTo>
                  <a:pt x="0" y="6227438"/>
                </a:lnTo>
                <a:lnTo>
                  <a:pt x="0" y="0"/>
                </a:lnTo>
                <a:close/>
              </a:path>
            </a:pathLst>
          </a:custGeom>
          <a:blipFill>
            <a:blip r:embed="rId4"/>
            <a:stretch>
              <a:fillRect t="-4468" b="-4468"/>
            </a:stretch>
          </a:blipFill>
        </p:spPr>
        <p:txBody>
          <a:bodyPr/>
          <a:lstStyle/>
          <a:p>
            <a:endParaRPr lang="en-US"/>
          </a:p>
        </p:txBody>
      </p:sp>
      <p:sp>
        <p:nvSpPr>
          <p:cNvPr id="11" name="TextBox 11"/>
          <p:cNvSpPr txBox="1"/>
          <p:nvPr/>
        </p:nvSpPr>
        <p:spPr>
          <a:xfrm>
            <a:off x="0" y="592951"/>
            <a:ext cx="10668636" cy="1511398"/>
          </a:xfrm>
          <a:prstGeom prst="rect">
            <a:avLst/>
          </a:prstGeom>
        </p:spPr>
        <p:txBody>
          <a:bodyPr lIns="0" tIns="0" rIns="0" bIns="0" rtlCol="0" anchor="t">
            <a:spAutoFit/>
          </a:bodyPr>
          <a:lstStyle/>
          <a:p>
            <a:pPr marL="0" lvl="0" indent="0" algn="ctr">
              <a:lnSpc>
                <a:spcPts val="12314"/>
              </a:lnSpc>
              <a:spcBef>
                <a:spcPct val="0"/>
              </a:spcBef>
            </a:pPr>
            <a:r>
              <a:rPr lang="en-US" sz="8923" spc="874">
                <a:solidFill>
                  <a:srgbClr val="FDFBFB"/>
                </a:solidFill>
                <a:latin typeface="League Spartan"/>
                <a:ea typeface="League Spartan"/>
                <a:cs typeface="League Spartan"/>
                <a:sym typeface="League Spartan"/>
              </a:rPr>
              <a:t>INTRODUCTION</a:t>
            </a:r>
          </a:p>
        </p:txBody>
      </p:sp>
      <p:sp>
        <p:nvSpPr>
          <p:cNvPr id="12" name="TextBox 12"/>
          <p:cNvSpPr txBox="1"/>
          <p:nvPr/>
        </p:nvSpPr>
        <p:spPr>
          <a:xfrm>
            <a:off x="3789328" y="5056751"/>
            <a:ext cx="6080270" cy="3093078"/>
          </a:xfrm>
          <a:prstGeom prst="rect">
            <a:avLst/>
          </a:prstGeom>
        </p:spPr>
        <p:txBody>
          <a:bodyPr lIns="0" tIns="0" rIns="0" bIns="0" rtlCol="0" anchor="t">
            <a:spAutoFit/>
          </a:bodyPr>
          <a:lstStyle/>
          <a:p>
            <a:pPr marL="426465" lvl="1" indent="-213233" algn="l">
              <a:lnSpc>
                <a:spcPts val="2765"/>
              </a:lnSpc>
              <a:buFont typeface="Arial"/>
              <a:buChar char="•"/>
            </a:pPr>
            <a:r>
              <a:rPr lang="en-US" sz="1975">
                <a:solidFill>
                  <a:srgbClr val="100F0D"/>
                </a:solidFill>
                <a:latin typeface="Arimo"/>
                <a:ea typeface="Arimo"/>
                <a:cs typeface="Arimo"/>
                <a:sym typeface="Arimo"/>
              </a:rPr>
              <a:t>Dot Foods aims to enhance its sales strategy by leveraging data-driven insights.</a:t>
            </a:r>
          </a:p>
          <a:p>
            <a:pPr marL="426465" lvl="1" indent="-213233" algn="l">
              <a:lnSpc>
                <a:spcPts val="2765"/>
              </a:lnSpc>
              <a:buFont typeface="Arial"/>
              <a:buChar char="•"/>
            </a:pPr>
            <a:r>
              <a:rPr lang="en-US" sz="1975">
                <a:solidFill>
                  <a:srgbClr val="100F0D"/>
                </a:solidFill>
                <a:latin typeface="Arimo"/>
                <a:ea typeface="Arimo"/>
                <a:cs typeface="Arimo"/>
                <a:sym typeface="Arimo"/>
              </a:rPr>
              <a:t>Sales reps need a 360° customer view for effective engagement.</a:t>
            </a:r>
          </a:p>
          <a:p>
            <a:pPr marL="426465" lvl="1" indent="-213233" algn="l">
              <a:lnSpc>
                <a:spcPts val="2765"/>
              </a:lnSpc>
              <a:buFont typeface="Arial"/>
              <a:buChar char="•"/>
            </a:pPr>
            <a:r>
              <a:rPr lang="en-US" sz="1975">
                <a:solidFill>
                  <a:srgbClr val="100F0D"/>
                </a:solidFill>
                <a:latin typeface="Arimo"/>
                <a:ea typeface="Arimo"/>
                <a:cs typeface="Arimo"/>
                <a:sym typeface="Arimo"/>
              </a:rPr>
              <a:t>Current challenges include manual data lookups, inconsistent customer segmentation, and lack of predictive insights.</a:t>
            </a:r>
          </a:p>
          <a:p>
            <a:pPr algn="l">
              <a:lnSpc>
                <a:spcPts val="2765"/>
              </a:lnSpc>
            </a:pPr>
            <a:endParaRPr lang="en-US" sz="1975">
              <a:solidFill>
                <a:srgbClr val="100F0D"/>
              </a:solidFill>
              <a:latin typeface="Arimo"/>
              <a:ea typeface="Arimo"/>
              <a:cs typeface="Arimo"/>
              <a:sym typeface="Arimo"/>
            </a:endParaRPr>
          </a:p>
          <a:p>
            <a:pPr algn="l">
              <a:lnSpc>
                <a:spcPts val="2765"/>
              </a:lnSpc>
            </a:pPr>
            <a:endParaRPr lang="en-US" sz="1975">
              <a:solidFill>
                <a:srgbClr val="100F0D"/>
              </a:solidFill>
              <a:latin typeface="Arimo"/>
              <a:ea typeface="Arimo"/>
              <a:cs typeface="Arimo"/>
              <a:sym typeface="Arim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DA9227CA-1E60-5583-6F49-5884EA3B028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59A18CD-A13F-8903-4A81-B1FD6C3A4C61}"/>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1C81A3F-19A5-AF63-33E0-EA543B6B9C3B}"/>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2F81390D-BEC8-27D0-9537-AB3291C0A917}"/>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CC398BEE-B9E8-D6F3-48AB-24B65E1013F4}"/>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6" name="TextBox 7">
            <a:extLst>
              <a:ext uri="{FF2B5EF4-FFF2-40B4-BE49-F238E27FC236}">
                <a16:creationId xmlns:a16="http://schemas.microsoft.com/office/drawing/2014/main" id="{A38C6D64-7F3F-21AE-7EDB-EE44E890E7A7}"/>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COMPANIES TO FOCUS</a:t>
            </a:r>
          </a:p>
        </p:txBody>
      </p:sp>
      <p:sp>
        <p:nvSpPr>
          <p:cNvPr id="9" name="TextBox 8">
            <a:extLst>
              <a:ext uri="{FF2B5EF4-FFF2-40B4-BE49-F238E27FC236}">
                <a16:creationId xmlns:a16="http://schemas.microsoft.com/office/drawing/2014/main" id="{E8072462-D2C5-582C-D9E9-D2C1025C9FD5}"/>
              </a:ext>
            </a:extLst>
          </p:cNvPr>
          <p:cNvSpPr txBox="1"/>
          <p:nvPr/>
        </p:nvSpPr>
        <p:spPr>
          <a:xfrm>
            <a:off x="4817609" y="2476500"/>
            <a:ext cx="8957582" cy="957506"/>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We can do this by creating a new Measure. Based on each metric correlation</a:t>
            </a:r>
          </a:p>
        </p:txBody>
      </p:sp>
      <p:pic>
        <p:nvPicPr>
          <p:cNvPr id="15362" name="Picture 2">
            <a:extLst>
              <a:ext uri="{FF2B5EF4-FFF2-40B4-BE49-F238E27FC236}">
                <a16:creationId xmlns:a16="http://schemas.microsoft.com/office/drawing/2014/main" id="{E0E181DC-1B33-7665-7F6E-5DC7DC9E55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833" y="4749875"/>
            <a:ext cx="8426738" cy="420624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465A66A9-AB6D-168D-F7B0-E633C266C4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3571" y="4749875"/>
            <a:ext cx="8426738" cy="420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226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89D45C95-1F41-F81A-C81C-DE27301075A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E230214-8AC0-B912-587B-7BDAB0119CBA}"/>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AE479B1-7780-1818-9125-3A0CADBAF7F9}"/>
              </a:ext>
            </a:extLst>
          </p:cNvPr>
          <p:cNvSpPr/>
          <p:nvPr/>
        </p:nvSpPr>
        <p:spPr>
          <a:xfrm>
            <a:off x="6971326" y="9675534"/>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62C936C2-7FD7-25C4-10F7-8C6D19F31134}"/>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95AE93F4-C9A9-4365-BDA6-B4FF47349EED}"/>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7" name="TextBox 7">
            <a:extLst>
              <a:ext uri="{FF2B5EF4-FFF2-40B4-BE49-F238E27FC236}">
                <a16:creationId xmlns:a16="http://schemas.microsoft.com/office/drawing/2014/main" id="{7EF229D7-39B9-AB3D-1C23-47122C23A3D7}"/>
              </a:ext>
            </a:extLst>
          </p:cNvPr>
          <p:cNvSpPr txBox="1"/>
          <p:nvPr/>
        </p:nvSpPr>
        <p:spPr>
          <a:xfrm>
            <a:off x="3791966" y="1408029"/>
            <a:ext cx="10704067" cy="1002566"/>
          </a:xfrm>
          <a:prstGeom prst="rect">
            <a:avLst/>
          </a:prstGeom>
        </p:spPr>
        <p:txBody>
          <a:bodyPr lIns="0" tIns="0" rIns="0" bIns="0" rtlCol="0" anchor="t">
            <a:spAutoFit/>
          </a:bodyPr>
          <a:lstStyle/>
          <a:p>
            <a:pPr marL="0" lvl="0" indent="0" algn="ctr">
              <a:lnSpc>
                <a:spcPts val="8203"/>
              </a:lnSpc>
              <a:spcBef>
                <a:spcPct val="0"/>
              </a:spcBef>
            </a:pPr>
            <a:r>
              <a:rPr lang="en-US" sz="5944" spc="582">
                <a:solidFill>
                  <a:srgbClr val="FDFBFB"/>
                </a:solidFill>
                <a:latin typeface="League Spartan"/>
                <a:ea typeface="League Spartan"/>
                <a:cs typeface="League Spartan"/>
                <a:sym typeface="League Spartan"/>
              </a:rPr>
              <a:t>DASHBOARD DESIGNS</a:t>
            </a:r>
          </a:p>
        </p:txBody>
      </p:sp>
      <p:sp>
        <p:nvSpPr>
          <p:cNvPr id="8" name="TextBox 8">
            <a:extLst>
              <a:ext uri="{FF2B5EF4-FFF2-40B4-BE49-F238E27FC236}">
                <a16:creationId xmlns:a16="http://schemas.microsoft.com/office/drawing/2014/main" id="{5F76745B-1C2E-26E7-33FA-CD0BA4F868CD}"/>
              </a:ext>
            </a:extLst>
          </p:cNvPr>
          <p:cNvSpPr txBox="1"/>
          <p:nvPr/>
        </p:nvSpPr>
        <p:spPr>
          <a:xfrm>
            <a:off x="4665209" y="2334395"/>
            <a:ext cx="8957582" cy="499936"/>
          </a:xfrm>
          <a:prstGeom prst="rect">
            <a:avLst/>
          </a:prstGeom>
        </p:spPr>
        <p:txBody>
          <a:bodyPr lIns="0" tIns="0" rIns="0" bIns="0" rtlCol="0" anchor="t">
            <a:spAutoFit/>
          </a:bodyPr>
          <a:lstStyle/>
          <a:p>
            <a:pPr algn="ctr">
              <a:lnSpc>
                <a:spcPts val="3944"/>
              </a:lnSpc>
            </a:pPr>
            <a:r>
              <a:rPr lang="en-US" sz="2817">
                <a:solidFill>
                  <a:srgbClr val="FFFFFF"/>
                </a:solidFill>
                <a:latin typeface="Arimo"/>
                <a:ea typeface="Arimo"/>
                <a:cs typeface="Arimo"/>
                <a:sym typeface="Arimo"/>
              </a:rPr>
              <a:t>SAMPLE DASHBOARD IDEAS</a:t>
            </a:r>
          </a:p>
        </p:txBody>
      </p:sp>
      <p:pic>
        <p:nvPicPr>
          <p:cNvPr id="9" name="Picture 8">
            <a:extLst>
              <a:ext uri="{FF2B5EF4-FFF2-40B4-BE49-F238E27FC236}">
                <a16:creationId xmlns:a16="http://schemas.microsoft.com/office/drawing/2014/main" id="{0DF83E58-8BB7-55AD-2310-A0A9BF48671F}"/>
              </a:ext>
            </a:extLst>
          </p:cNvPr>
          <p:cNvPicPr>
            <a:picLocks noChangeAspect="1"/>
          </p:cNvPicPr>
          <p:nvPr/>
        </p:nvPicPr>
        <p:blipFill>
          <a:blip r:embed="rId6"/>
          <a:stretch>
            <a:fillRect/>
          </a:stretch>
        </p:blipFill>
        <p:spPr>
          <a:xfrm>
            <a:off x="4847624" y="3040881"/>
            <a:ext cx="8592749" cy="6858957"/>
          </a:xfrm>
          <a:prstGeom prst="rect">
            <a:avLst/>
          </a:prstGeom>
        </p:spPr>
      </p:pic>
    </p:spTree>
    <p:extLst>
      <p:ext uri="{BB962C8B-B14F-4D97-AF65-F5344CB8AC3E}">
        <p14:creationId xmlns:p14="http://schemas.microsoft.com/office/powerpoint/2010/main" val="1119497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61AA16C5-284B-B702-B5AE-199E7E63706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72CF7A-EFB5-B566-8962-07A4DDAD224F}"/>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3648AC0-60ED-907E-305A-9772F406C1D5}"/>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5"/>
            <a:stretch>
              <a:fillRect t="-90136"/>
            </a:stretch>
          </a:blipFill>
        </p:spPr>
        <p:txBody>
          <a:bodyPr/>
          <a:lstStyle/>
          <a:p>
            <a:endParaRPr lang="en-US"/>
          </a:p>
        </p:txBody>
      </p:sp>
      <p:sp>
        <p:nvSpPr>
          <p:cNvPr id="4" name="Freeform 4">
            <a:extLst>
              <a:ext uri="{FF2B5EF4-FFF2-40B4-BE49-F238E27FC236}">
                <a16:creationId xmlns:a16="http://schemas.microsoft.com/office/drawing/2014/main" id="{BBF773D8-437B-8983-85D8-B07273212DA5}"/>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0BA843A9-2FA4-A08C-0879-A57F3CC6B490}"/>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6"/>
            <a:stretch>
              <a:fillRect/>
            </a:stretch>
          </a:blipFill>
        </p:spPr>
        <p:txBody>
          <a:bodyPr/>
          <a:lstStyle/>
          <a:p>
            <a:endParaRPr lang="en-US"/>
          </a:p>
        </p:txBody>
      </p:sp>
      <p:sp>
        <p:nvSpPr>
          <p:cNvPr id="7" name="TextBox 7">
            <a:extLst>
              <a:ext uri="{FF2B5EF4-FFF2-40B4-BE49-F238E27FC236}">
                <a16:creationId xmlns:a16="http://schemas.microsoft.com/office/drawing/2014/main" id="{0CB7EC53-7ED0-B22E-1E9E-F978978472F0}"/>
              </a:ext>
            </a:extLst>
          </p:cNvPr>
          <p:cNvSpPr txBox="1"/>
          <p:nvPr/>
        </p:nvSpPr>
        <p:spPr>
          <a:xfrm>
            <a:off x="3791966" y="1408029"/>
            <a:ext cx="10704067" cy="1002566"/>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rgbClr val="FDFBFB"/>
                </a:solidFill>
                <a:latin typeface="League Spartan"/>
                <a:ea typeface="League Spartan"/>
                <a:cs typeface="League Spartan"/>
                <a:sym typeface="League Spartan"/>
              </a:rPr>
              <a:t>DASHBOARD DESIGNS</a:t>
            </a:r>
          </a:p>
        </p:txBody>
      </p:sp>
      <p:sp>
        <p:nvSpPr>
          <p:cNvPr id="8" name="TextBox 8">
            <a:extLst>
              <a:ext uri="{FF2B5EF4-FFF2-40B4-BE49-F238E27FC236}">
                <a16:creationId xmlns:a16="http://schemas.microsoft.com/office/drawing/2014/main" id="{049E040E-971B-C15E-0BCF-49DF1DE3D1C7}"/>
              </a:ext>
            </a:extLst>
          </p:cNvPr>
          <p:cNvSpPr txBox="1"/>
          <p:nvPr/>
        </p:nvSpPr>
        <p:spPr>
          <a:xfrm>
            <a:off x="4665209" y="2334395"/>
            <a:ext cx="8957582" cy="499936"/>
          </a:xfrm>
          <a:prstGeom prst="rect">
            <a:avLst/>
          </a:prstGeom>
        </p:spPr>
        <p:txBody>
          <a:bodyPr lIns="0" tIns="0" rIns="0" bIns="0" rtlCol="0" anchor="t">
            <a:spAutoFit/>
          </a:bodyPr>
          <a:lstStyle/>
          <a:p>
            <a:pPr algn="ctr">
              <a:lnSpc>
                <a:spcPts val="3944"/>
              </a:lnSpc>
            </a:pPr>
            <a:r>
              <a:rPr lang="en-US" sz="2817">
                <a:solidFill>
                  <a:srgbClr val="FFFFFF"/>
                </a:solidFill>
                <a:latin typeface="Arimo"/>
                <a:ea typeface="Arimo"/>
                <a:cs typeface="Arimo"/>
                <a:sym typeface="Arimo"/>
              </a:rPr>
              <a:t>SAMPLE DASHBOARD IDEAS</a:t>
            </a:r>
          </a:p>
        </p:txBody>
      </p:sp>
      <p:pic>
        <p:nvPicPr>
          <p:cNvPr id="10" name="Picture 9">
            <a:extLst>
              <a:ext uri="{FF2B5EF4-FFF2-40B4-BE49-F238E27FC236}">
                <a16:creationId xmlns:a16="http://schemas.microsoft.com/office/drawing/2014/main" id="{6417D04B-6E0C-B997-1F87-5F0159D855FE}"/>
              </a:ext>
            </a:extLst>
          </p:cNvPr>
          <p:cNvPicPr>
            <a:picLocks noChangeAspect="1"/>
          </p:cNvPicPr>
          <p:nvPr/>
        </p:nvPicPr>
        <p:blipFill>
          <a:blip r:embed="rId7"/>
          <a:stretch>
            <a:fillRect/>
          </a:stretch>
        </p:blipFill>
        <p:spPr>
          <a:xfrm>
            <a:off x="4847624" y="2997896"/>
            <a:ext cx="8592749" cy="6906589"/>
          </a:xfrm>
          <a:prstGeom prst="rect">
            <a:avLst/>
          </a:prstGeom>
        </p:spPr>
      </p:pic>
    </p:spTree>
    <p:extLst>
      <p:ext uri="{BB962C8B-B14F-4D97-AF65-F5344CB8AC3E}">
        <p14:creationId xmlns:p14="http://schemas.microsoft.com/office/powerpoint/2010/main" val="3919556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1675A46F-51CD-52D4-C516-58B2D82C4B1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7E8EABE-C464-CB5E-BBBE-3B010C294000}"/>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9AA65C0F-8420-7277-1351-A474005CFDC6}"/>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C919CB33-7C53-BCA6-7C9F-885259ECC0BD}"/>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222FCDD1-7031-FC46-47A0-B8696BC0083B}"/>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7" name="TextBox 7">
            <a:extLst>
              <a:ext uri="{FF2B5EF4-FFF2-40B4-BE49-F238E27FC236}">
                <a16:creationId xmlns:a16="http://schemas.microsoft.com/office/drawing/2014/main" id="{15D7581D-EE39-8F72-5E06-ED0140E5D84A}"/>
              </a:ext>
            </a:extLst>
          </p:cNvPr>
          <p:cNvSpPr txBox="1"/>
          <p:nvPr/>
        </p:nvSpPr>
        <p:spPr>
          <a:xfrm>
            <a:off x="3791966" y="1408029"/>
            <a:ext cx="10704067" cy="1002566"/>
          </a:xfrm>
          <a:prstGeom prst="rect">
            <a:avLst/>
          </a:prstGeom>
        </p:spPr>
        <p:txBody>
          <a:bodyPr lIns="0" tIns="0" rIns="0" bIns="0" rtlCol="0" anchor="t">
            <a:spAutoFit/>
          </a:bodyPr>
          <a:lstStyle/>
          <a:p>
            <a:pPr marL="0" lvl="0" indent="0" algn="ctr">
              <a:lnSpc>
                <a:spcPts val="8203"/>
              </a:lnSpc>
              <a:spcBef>
                <a:spcPct val="0"/>
              </a:spcBef>
            </a:pPr>
            <a:r>
              <a:rPr lang="en-US" sz="5944" spc="582">
                <a:solidFill>
                  <a:srgbClr val="FDFBFB"/>
                </a:solidFill>
                <a:latin typeface="League Spartan"/>
                <a:ea typeface="League Spartan"/>
                <a:cs typeface="League Spartan"/>
                <a:sym typeface="League Spartan"/>
              </a:rPr>
              <a:t>DASHBOARD DESIGNS</a:t>
            </a:r>
          </a:p>
        </p:txBody>
      </p:sp>
      <p:sp>
        <p:nvSpPr>
          <p:cNvPr id="8" name="TextBox 8">
            <a:extLst>
              <a:ext uri="{FF2B5EF4-FFF2-40B4-BE49-F238E27FC236}">
                <a16:creationId xmlns:a16="http://schemas.microsoft.com/office/drawing/2014/main" id="{D7AE374A-0299-AFAE-FD34-60ECC3A8E13E}"/>
              </a:ext>
            </a:extLst>
          </p:cNvPr>
          <p:cNvSpPr txBox="1"/>
          <p:nvPr/>
        </p:nvSpPr>
        <p:spPr>
          <a:xfrm>
            <a:off x="4665209" y="2334395"/>
            <a:ext cx="8957582" cy="499936"/>
          </a:xfrm>
          <a:prstGeom prst="rect">
            <a:avLst/>
          </a:prstGeom>
        </p:spPr>
        <p:txBody>
          <a:bodyPr lIns="0" tIns="0" rIns="0" bIns="0" rtlCol="0" anchor="t">
            <a:spAutoFit/>
          </a:bodyPr>
          <a:lstStyle/>
          <a:p>
            <a:pPr algn="ctr">
              <a:lnSpc>
                <a:spcPts val="3944"/>
              </a:lnSpc>
            </a:pPr>
            <a:r>
              <a:rPr lang="en-US" sz="2817">
                <a:solidFill>
                  <a:srgbClr val="FFFFFF"/>
                </a:solidFill>
                <a:latin typeface="Arimo"/>
                <a:ea typeface="Arimo"/>
                <a:cs typeface="Arimo"/>
                <a:sym typeface="Arimo"/>
              </a:rPr>
              <a:t>SAMPLE DASHBOARD IDEAS</a:t>
            </a:r>
          </a:p>
        </p:txBody>
      </p:sp>
      <p:pic>
        <p:nvPicPr>
          <p:cNvPr id="10" name="Picture 9">
            <a:extLst>
              <a:ext uri="{FF2B5EF4-FFF2-40B4-BE49-F238E27FC236}">
                <a16:creationId xmlns:a16="http://schemas.microsoft.com/office/drawing/2014/main" id="{F3036C3A-CFC7-8D84-9048-7550AC205720}"/>
              </a:ext>
            </a:extLst>
          </p:cNvPr>
          <p:cNvPicPr>
            <a:picLocks noChangeAspect="1"/>
          </p:cNvPicPr>
          <p:nvPr/>
        </p:nvPicPr>
        <p:blipFill>
          <a:blip r:embed="rId6"/>
          <a:stretch>
            <a:fillRect/>
          </a:stretch>
        </p:blipFill>
        <p:spPr>
          <a:xfrm>
            <a:off x="4880966" y="2988370"/>
            <a:ext cx="8526065" cy="6916115"/>
          </a:xfrm>
          <a:prstGeom prst="rect">
            <a:avLst/>
          </a:prstGeom>
        </p:spPr>
      </p:pic>
    </p:spTree>
    <p:extLst>
      <p:ext uri="{BB962C8B-B14F-4D97-AF65-F5344CB8AC3E}">
        <p14:creationId xmlns:p14="http://schemas.microsoft.com/office/powerpoint/2010/main" val="1385552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000" b="-1999"/>
            </a:stretch>
          </a:blipFill>
        </p:spPr>
        <p:txBody>
          <a:bodyPr/>
          <a:lstStyle/>
          <a:p>
            <a:endParaRPr lang="en-US"/>
          </a:p>
        </p:txBody>
      </p:sp>
      <p:sp>
        <p:nvSpPr>
          <p:cNvPr id="3" name="Freeform 3"/>
          <p:cNvSpPr/>
          <p:nvPr/>
        </p:nvSpPr>
        <p:spPr>
          <a:xfrm>
            <a:off x="-4282971" y="5143500"/>
            <a:ext cx="11672940" cy="9965773"/>
          </a:xfrm>
          <a:custGeom>
            <a:avLst/>
            <a:gdLst/>
            <a:ahLst/>
            <a:cxnLst/>
            <a:rect l="l" t="t" r="r" b="b"/>
            <a:pathLst>
              <a:path w="11672940" h="9965773">
                <a:moveTo>
                  <a:pt x="0" y="0"/>
                </a:moveTo>
                <a:lnTo>
                  <a:pt x="11672940" y="0"/>
                </a:lnTo>
                <a:lnTo>
                  <a:pt x="11672940" y="9965773"/>
                </a:lnTo>
                <a:lnTo>
                  <a:pt x="0" y="9965773"/>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2714203" y="3349807"/>
            <a:ext cx="12316831" cy="3214779"/>
            <a:chOff x="0" y="0"/>
            <a:chExt cx="1849007" cy="482604"/>
          </a:xfrm>
        </p:grpSpPr>
        <p:sp>
          <p:nvSpPr>
            <p:cNvPr id="5" name="Freeform 5"/>
            <p:cNvSpPr/>
            <p:nvPr/>
          </p:nvSpPr>
          <p:spPr>
            <a:xfrm>
              <a:off x="0" y="0"/>
              <a:ext cx="1849007" cy="482604"/>
            </a:xfrm>
            <a:custGeom>
              <a:avLst/>
              <a:gdLst/>
              <a:ahLst/>
              <a:cxnLst/>
              <a:rect l="l" t="t" r="r" b="b"/>
              <a:pathLst>
                <a:path w="1849007" h="482604">
                  <a:moveTo>
                    <a:pt x="0" y="0"/>
                  </a:moveTo>
                  <a:lnTo>
                    <a:pt x="1849007" y="0"/>
                  </a:lnTo>
                  <a:lnTo>
                    <a:pt x="1849007" y="482604"/>
                  </a:lnTo>
                  <a:lnTo>
                    <a:pt x="0" y="482604"/>
                  </a:lnTo>
                  <a:close/>
                </a:path>
              </a:pathLst>
            </a:custGeom>
            <a:solidFill>
              <a:srgbClr val="04577C"/>
            </a:solidFill>
            <a:ln w="38100" cap="sq">
              <a:solidFill>
                <a:srgbClr val="FEFFFF"/>
              </a:solidFill>
              <a:prstDash val="solid"/>
              <a:miter/>
            </a:ln>
          </p:spPr>
          <p:txBody>
            <a:bodyPr/>
            <a:lstStyle/>
            <a:p>
              <a:endParaRPr lang="en-US"/>
            </a:p>
          </p:txBody>
        </p:sp>
        <p:sp>
          <p:nvSpPr>
            <p:cNvPr id="6" name="TextBox 6"/>
            <p:cNvSpPr txBox="1"/>
            <p:nvPr/>
          </p:nvSpPr>
          <p:spPr>
            <a:xfrm>
              <a:off x="0" y="-133350"/>
              <a:ext cx="1849007" cy="615954"/>
            </a:xfrm>
            <a:prstGeom prst="rect">
              <a:avLst/>
            </a:prstGeom>
          </p:spPr>
          <p:txBody>
            <a:bodyPr lIns="0" tIns="0" rIns="0" bIns="0" rtlCol="0" anchor="ctr"/>
            <a:lstStyle/>
            <a:p>
              <a:pPr marL="0" lvl="0" indent="0" algn="ctr">
                <a:lnSpc>
                  <a:spcPts val="10992"/>
                </a:lnSpc>
                <a:spcBef>
                  <a:spcPct val="0"/>
                </a:spcBef>
              </a:pPr>
              <a:r>
                <a:rPr lang="en-US" sz="7965" spc="780">
                  <a:solidFill>
                    <a:srgbClr val="FDFBFB"/>
                  </a:solidFill>
                  <a:latin typeface="League Spartan"/>
                  <a:ea typeface="League Spartan"/>
                  <a:cs typeface="League Spartan"/>
                  <a:sym typeface="League Spartan"/>
                </a:rPr>
                <a:t>FEEDBACK </a:t>
              </a:r>
            </a:p>
          </p:txBody>
        </p:sp>
      </p:grpSp>
      <p:sp>
        <p:nvSpPr>
          <p:cNvPr id="7" name="Freeform 7"/>
          <p:cNvSpPr/>
          <p:nvPr/>
        </p:nvSpPr>
        <p:spPr>
          <a:xfrm>
            <a:off x="15378991" y="911134"/>
            <a:ext cx="1238986" cy="1238986"/>
          </a:xfrm>
          <a:custGeom>
            <a:avLst/>
            <a:gdLst/>
            <a:ahLst/>
            <a:cxnLst/>
            <a:rect l="l" t="t" r="r" b="b"/>
            <a:pathLst>
              <a:path w="1238986" h="1238986">
                <a:moveTo>
                  <a:pt x="0" y="0"/>
                </a:moveTo>
                <a:lnTo>
                  <a:pt x="1238986" y="0"/>
                </a:lnTo>
                <a:lnTo>
                  <a:pt x="1238986" y="1238986"/>
                </a:lnTo>
                <a:lnTo>
                  <a:pt x="0" y="1238986"/>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4737668" y="2220061"/>
            <a:ext cx="2521632" cy="353384"/>
          </a:xfrm>
          <a:prstGeom prst="rect">
            <a:avLst/>
          </a:prstGeom>
        </p:spPr>
        <p:txBody>
          <a:bodyPr lIns="0" tIns="0" rIns="0" bIns="0" rtlCol="0" anchor="t">
            <a:spAutoFit/>
          </a:bodyPr>
          <a:lstStyle/>
          <a:p>
            <a:pPr marL="0" lvl="0" indent="0" algn="ctr">
              <a:lnSpc>
                <a:spcPts val="2817"/>
              </a:lnSpc>
              <a:spcBef>
                <a:spcPct val="0"/>
              </a:spcBef>
            </a:pPr>
            <a:r>
              <a:rPr lang="en-US" sz="2041" spc="200">
                <a:solidFill>
                  <a:srgbClr val="F5FFF5"/>
                </a:solidFill>
                <a:latin typeface="Arimo"/>
                <a:ea typeface="Arimo"/>
                <a:cs typeface="Arimo"/>
                <a:sym typeface="Arimo"/>
              </a:rPr>
              <a:t>DOT FOODS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100000">
            <a:off x="-958788" y="-4959288"/>
            <a:ext cx="20205576" cy="20205576"/>
          </a:xfrm>
          <a:custGeom>
            <a:avLst/>
            <a:gdLst/>
            <a:ahLst/>
            <a:cxnLst/>
            <a:rect l="l" t="t" r="r" b="b"/>
            <a:pathLst>
              <a:path w="20205576" h="20205576">
                <a:moveTo>
                  <a:pt x="20205576" y="7274007"/>
                </a:moveTo>
                <a:lnTo>
                  <a:pt x="7274007" y="20205576"/>
                </a:lnTo>
                <a:lnTo>
                  <a:pt x="0" y="12931569"/>
                </a:lnTo>
                <a:lnTo>
                  <a:pt x="12931569" y="0"/>
                </a:lnTo>
                <a:lnTo>
                  <a:pt x="20205576" y="7274007"/>
                </a:lnTo>
                <a:close/>
              </a:path>
            </a:pathLst>
          </a:custGeom>
          <a:blipFill>
            <a:blip r:embed="rId2"/>
            <a:stretch>
              <a:fillRect l="-126470" r="-126470"/>
            </a:stretch>
          </a:blipFill>
        </p:spPr>
        <p:txBody>
          <a:bodyPr/>
          <a:lstStyle/>
          <a:p>
            <a:endParaRPr lang="en-US"/>
          </a:p>
        </p:txBody>
      </p:sp>
      <p:sp>
        <p:nvSpPr>
          <p:cNvPr id="3" name="Freeform 3"/>
          <p:cNvSpPr/>
          <p:nvPr/>
        </p:nvSpPr>
        <p:spPr>
          <a:xfrm>
            <a:off x="-4807770" y="5981902"/>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3"/>
            <a:stretch>
              <a:fillRect/>
            </a:stretch>
          </a:blipFill>
        </p:spPr>
        <p:txBody>
          <a:bodyPr/>
          <a:lstStyle/>
          <a:p>
            <a:endParaRPr lang="en-US"/>
          </a:p>
        </p:txBody>
      </p:sp>
      <p:sp>
        <p:nvSpPr>
          <p:cNvPr id="4" name="Freeform 4"/>
          <p:cNvSpPr/>
          <p:nvPr/>
        </p:nvSpPr>
        <p:spPr>
          <a:xfrm>
            <a:off x="4615324" y="-3592186"/>
            <a:ext cx="11672940" cy="9965773"/>
          </a:xfrm>
          <a:custGeom>
            <a:avLst/>
            <a:gdLst/>
            <a:ahLst/>
            <a:cxnLst/>
            <a:rect l="l" t="t" r="r" b="b"/>
            <a:pathLst>
              <a:path w="11672940" h="9965773">
                <a:moveTo>
                  <a:pt x="0" y="0"/>
                </a:moveTo>
                <a:lnTo>
                  <a:pt x="11672940" y="0"/>
                </a:lnTo>
                <a:lnTo>
                  <a:pt x="11672940" y="9965773"/>
                </a:lnTo>
                <a:lnTo>
                  <a:pt x="0" y="9965773"/>
                </a:lnTo>
                <a:lnTo>
                  <a:pt x="0" y="0"/>
                </a:lnTo>
                <a:close/>
              </a:path>
            </a:pathLst>
          </a:custGeom>
          <a:blipFill>
            <a:blip r:embed="rId3"/>
            <a:stretch>
              <a:fillRect/>
            </a:stretch>
          </a:blipFill>
        </p:spPr>
        <p:txBody>
          <a:bodyPr/>
          <a:lstStyle/>
          <a:p>
            <a:endParaRPr lang="en-US"/>
          </a:p>
        </p:txBody>
      </p:sp>
      <p:sp>
        <p:nvSpPr>
          <p:cNvPr id="5" name="Freeform 5"/>
          <p:cNvSpPr/>
          <p:nvPr/>
        </p:nvSpPr>
        <p:spPr>
          <a:xfrm>
            <a:off x="8334558" y="1028700"/>
            <a:ext cx="8924742" cy="8500461"/>
          </a:xfrm>
          <a:custGeom>
            <a:avLst/>
            <a:gdLst/>
            <a:ahLst/>
            <a:cxnLst/>
            <a:rect l="l" t="t" r="r" b="b"/>
            <a:pathLst>
              <a:path w="8924742" h="8500461">
                <a:moveTo>
                  <a:pt x="0" y="0"/>
                </a:moveTo>
                <a:lnTo>
                  <a:pt x="8924742" y="0"/>
                </a:lnTo>
                <a:lnTo>
                  <a:pt x="8924742" y="8500461"/>
                </a:lnTo>
                <a:lnTo>
                  <a:pt x="0" y="8500461"/>
                </a:lnTo>
                <a:lnTo>
                  <a:pt x="0" y="0"/>
                </a:lnTo>
                <a:close/>
              </a:path>
            </a:pathLst>
          </a:custGeom>
          <a:blipFill>
            <a:blip r:embed="rId4"/>
            <a:stretch>
              <a:fillRect l="-21479" r="-21479"/>
            </a:stretch>
          </a:blipFill>
        </p:spPr>
        <p:txBody>
          <a:bodyPr/>
          <a:lstStyle/>
          <a:p>
            <a:endParaRPr lang="en-US"/>
          </a:p>
        </p:txBody>
      </p:sp>
      <p:grpSp>
        <p:nvGrpSpPr>
          <p:cNvPr id="6" name="Group 6"/>
          <p:cNvGrpSpPr/>
          <p:nvPr/>
        </p:nvGrpSpPr>
        <p:grpSpPr>
          <a:xfrm>
            <a:off x="2960513" y="2821948"/>
            <a:ext cx="9013475" cy="4643104"/>
            <a:chOff x="0" y="0"/>
            <a:chExt cx="1353106" cy="697024"/>
          </a:xfrm>
        </p:grpSpPr>
        <p:sp>
          <p:nvSpPr>
            <p:cNvPr id="7" name="Freeform 7"/>
            <p:cNvSpPr/>
            <p:nvPr/>
          </p:nvSpPr>
          <p:spPr>
            <a:xfrm>
              <a:off x="0" y="0"/>
              <a:ext cx="1353106" cy="697024"/>
            </a:xfrm>
            <a:custGeom>
              <a:avLst/>
              <a:gdLst/>
              <a:ahLst/>
              <a:cxnLst/>
              <a:rect l="l" t="t" r="r" b="b"/>
              <a:pathLst>
                <a:path w="1353106" h="697024">
                  <a:moveTo>
                    <a:pt x="0" y="0"/>
                  </a:moveTo>
                  <a:lnTo>
                    <a:pt x="1353106" y="0"/>
                  </a:lnTo>
                  <a:lnTo>
                    <a:pt x="1353106" y="697024"/>
                  </a:lnTo>
                  <a:lnTo>
                    <a:pt x="0" y="697024"/>
                  </a:lnTo>
                  <a:close/>
                </a:path>
              </a:pathLst>
            </a:custGeom>
            <a:solidFill>
              <a:srgbClr val="04577C"/>
            </a:solidFill>
            <a:ln w="38100" cap="sq">
              <a:solidFill>
                <a:srgbClr val="FEFFFF"/>
              </a:solidFill>
              <a:prstDash val="solid"/>
              <a:miter/>
            </a:ln>
          </p:spPr>
          <p:txBody>
            <a:bodyPr/>
            <a:lstStyle/>
            <a:p>
              <a:endParaRPr lang="en-US"/>
            </a:p>
          </p:txBody>
        </p:sp>
        <p:sp>
          <p:nvSpPr>
            <p:cNvPr id="8" name="TextBox 8"/>
            <p:cNvSpPr txBox="1"/>
            <p:nvPr/>
          </p:nvSpPr>
          <p:spPr>
            <a:xfrm>
              <a:off x="0" y="-114300"/>
              <a:ext cx="1353106" cy="811324"/>
            </a:xfrm>
            <a:prstGeom prst="rect">
              <a:avLst/>
            </a:prstGeom>
          </p:spPr>
          <p:txBody>
            <a:bodyPr lIns="0" tIns="0" rIns="0" bIns="0" rtlCol="0" anchor="ctr"/>
            <a:lstStyle/>
            <a:p>
              <a:pPr marL="0" lvl="0" indent="0" algn="ctr">
                <a:lnSpc>
                  <a:spcPts val="8646"/>
                </a:lnSpc>
                <a:spcBef>
                  <a:spcPct val="0"/>
                </a:spcBef>
              </a:pPr>
              <a:endParaRPr/>
            </a:p>
          </p:txBody>
        </p:sp>
      </p:grpSp>
      <p:grpSp>
        <p:nvGrpSpPr>
          <p:cNvPr id="9" name="Group 9"/>
          <p:cNvGrpSpPr/>
          <p:nvPr/>
        </p:nvGrpSpPr>
        <p:grpSpPr>
          <a:xfrm>
            <a:off x="2006398" y="3461020"/>
            <a:ext cx="6957692" cy="3364960"/>
            <a:chOff x="0" y="0"/>
            <a:chExt cx="1044491" cy="505149"/>
          </a:xfrm>
        </p:grpSpPr>
        <p:sp>
          <p:nvSpPr>
            <p:cNvPr id="10" name="Freeform 10"/>
            <p:cNvSpPr/>
            <p:nvPr/>
          </p:nvSpPr>
          <p:spPr>
            <a:xfrm>
              <a:off x="0" y="0"/>
              <a:ext cx="1044491" cy="505149"/>
            </a:xfrm>
            <a:custGeom>
              <a:avLst/>
              <a:gdLst/>
              <a:ahLst/>
              <a:cxnLst/>
              <a:rect l="l" t="t" r="r" b="b"/>
              <a:pathLst>
                <a:path w="1044491" h="505149">
                  <a:moveTo>
                    <a:pt x="0" y="0"/>
                  </a:moveTo>
                  <a:lnTo>
                    <a:pt x="1044491" y="0"/>
                  </a:lnTo>
                  <a:lnTo>
                    <a:pt x="1044491" y="505149"/>
                  </a:lnTo>
                  <a:lnTo>
                    <a:pt x="0" y="505149"/>
                  </a:lnTo>
                  <a:close/>
                </a:path>
              </a:pathLst>
            </a:custGeom>
            <a:solidFill>
              <a:srgbClr val="04577C"/>
            </a:solidFill>
            <a:ln w="38100" cap="sq">
              <a:solidFill>
                <a:srgbClr val="FEFFFF"/>
              </a:solidFill>
              <a:prstDash val="solid"/>
              <a:miter/>
            </a:ln>
          </p:spPr>
          <p:txBody>
            <a:bodyPr/>
            <a:lstStyle/>
            <a:p>
              <a:endParaRPr lang="en-US"/>
            </a:p>
          </p:txBody>
        </p:sp>
        <p:sp>
          <p:nvSpPr>
            <p:cNvPr id="11" name="TextBox 11"/>
            <p:cNvSpPr txBox="1"/>
            <p:nvPr/>
          </p:nvSpPr>
          <p:spPr>
            <a:xfrm>
              <a:off x="0" y="-114300"/>
              <a:ext cx="1044491" cy="619449"/>
            </a:xfrm>
            <a:prstGeom prst="rect">
              <a:avLst/>
            </a:prstGeom>
          </p:spPr>
          <p:txBody>
            <a:bodyPr lIns="0" tIns="0" rIns="0" bIns="0" rtlCol="0" anchor="ctr"/>
            <a:lstStyle/>
            <a:p>
              <a:pPr marL="0" lvl="0" indent="0" algn="ctr">
                <a:lnSpc>
                  <a:spcPts val="8646"/>
                </a:lnSpc>
                <a:spcBef>
                  <a:spcPct val="0"/>
                </a:spcBef>
              </a:pPr>
              <a:r>
                <a:rPr lang="en-US" sz="6265" spc="614">
                  <a:solidFill>
                    <a:srgbClr val="FDFBFB"/>
                  </a:solidFill>
                  <a:latin typeface="League Spartan"/>
                  <a:ea typeface="League Spartan"/>
                  <a:cs typeface="League Spartan"/>
                  <a:sym typeface="League Spartan"/>
                </a:rPr>
                <a:t>THANK'S FOR WATCHING</a:t>
              </a:r>
            </a:p>
          </p:txBody>
        </p:sp>
      </p:grpSp>
      <p:sp>
        <p:nvSpPr>
          <p:cNvPr id="12" name="Freeform 12"/>
          <p:cNvSpPr/>
          <p:nvPr/>
        </p:nvSpPr>
        <p:spPr>
          <a:xfrm>
            <a:off x="9416634" y="3429901"/>
            <a:ext cx="2070319" cy="2070319"/>
          </a:xfrm>
          <a:custGeom>
            <a:avLst/>
            <a:gdLst/>
            <a:ahLst/>
            <a:cxnLst/>
            <a:rect l="l" t="t" r="r" b="b"/>
            <a:pathLst>
              <a:path w="2070319" h="2070319">
                <a:moveTo>
                  <a:pt x="0" y="0"/>
                </a:moveTo>
                <a:lnTo>
                  <a:pt x="2070320" y="0"/>
                </a:lnTo>
                <a:lnTo>
                  <a:pt x="2070320" y="2070320"/>
                </a:lnTo>
                <a:lnTo>
                  <a:pt x="0" y="2070320"/>
                </a:lnTo>
                <a:lnTo>
                  <a:pt x="0" y="0"/>
                </a:lnTo>
                <a:close/>
              </a:path>
            </a:pathLst>
          </a:custGeom>
          <a:blipFill>
            <a:blip r:embed="rId5"/>
            <a:stretch>
              <a:fillRect/>
            </a:stretch>
          </a:blipFill>
        </p:spPr>
        <p:txBody>
          <a:bodyPr/>
          <a:lstStyle/>
          <a:p>
            <a:endParaRPr lang="en-US"/>
          </a:p>
        </p:txBody>
      </p:sp>
      <p:sp>
        <p:nvSpPr>
          <p:cNvPr id="13" name="TextBox 13"/>
          <p:cNvSpPr txBox="1"/>
          <p:nvPr/>
        </p:nvSpPr>
        <p:spPr>
          <a:xfrm>
            <a:off x="8929601" y="5443071"/>
            <a:ext cx="3044387" cy="429435"/>
          </a:xfrm>
          <a:prstGeom prst="rect">
            <a:avLst/>
          </a:prstGeom>
        </p:spPr>
        <p:txBody>
          <a:bodyPr lIns="0" tIns="0" rIns="0" bIns="0" rtlCol="0" anchor="t">
            <a:spAutoFit/>
          </a:bodyPr>
          <a:lstStyle/>
          <a:p>
            <a:pPr marL="0" lvl="0" indent="0" algn="ctr">
              <a:lnSpc>
                <a:spcPts val="3401"/>
              </a:lnSpc>
              <a:spcBef>
                <a:spcPct val="0"/>
              </a:spcBef>
            </a:pPr>
            <a:r>
              <a:rPr lang="en-US" sz="2464" spc="241">
                <a:solidFill>
                  <a:srgbClr val="F5FFF5"/>
                </a:solidFill>
                <a:latin typeface="Arimo"/>
                <a:ea typeface="Arimo"/>
                <a:cs typeface="Arimo"/>
                <a:sym typeface="Arimo"/>
              </a:rPr>
              <a:t>DOT FOODS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grpSp>
        <p:nvGrpSpPr>
          <p:cNvPr id="2" name="Group 2"/>
          <p:cNvGrpSpPr/>
          <p:nvPr/>
        </p:nvGrpSpPr>
        <p:grpSpPr>
          <a:xfrm>
            <a:off x="-5803137" y="-5589191"/>
            <a:ext cx="29360619" cy="20784075"/>
            <a:chOff x="0" y="0"/>
            <a:chExt cx="39147492" cy="27712100"/>
          </a:xfrm>
        </p:grpSpPr>
        <p:sp>
          <p:nvSpPr>
            <p:cNvPr id="3" name="Freeform 3"/>
            <p:cNvSpPr/>
            <p:nvPr/>
          </p:nvSpPr>
          <p:spPr>
            <a:xfrm>
              <a:off x="23583572" y="14424403"/>
              <a:ext cx="15563920" cy="13287697"/>
            </a:xfrm>
            <a:custGeom>
              <a:avLst/>
              <a:gdLst/>
              <a:ahLst/>
              <a:cxnLst/>
              <a:rect l="l" t="t" r="r" b="b"/>
              <a:pathLst>
                <a:path w="15563920" h="13287697">
                  <a:moveTo>
                    <a:pt x="0" y="0"/>
                  </a:moveTo>
                  <a:lnTo>
                    <a:pt x="15563920" y="0"/>
                  </a:lnTo>
                  <a:lnTo>
                    <a:pt x="15563920" y="13287697"/>
                  </a:lnTo>
                  <a:lnTo>
                    <a:pt x="0" y="13287697"/>
                  </a:lnTo>
                  <a:lnTo>
                    <a:pt x="0" y="0"/>
                  </a:lnTo>
                  <a:close/>
                </a:path>
              </a:pathLst>
            </a:custGeom>
            <a:blipFill>
              <a:blip r:embed="rId2"/>
              <a:stretch>
                <a:fillRect/>
              </a:stretch>
            </a:blipFill>
          </p:spPr>
          <p:txBody>
            <a:bodyPr/>
            <a:lstStyle/>
            <a:p>
              <a:endParaRPr lang="en-US"/>
            </a:p>
          </p:txBody>
        </p:sp>
        <p:sp>
          <p:nvSpPr>
            <p:cNvPr id="4" name="Freeform 4"/>
            <p:cNvSpPr/>
            <p:nvPr/>
          </p:nvSpPr>
          <p:spPr>
            <a:xfrm>
              <a:off x="0" y="0"/>
              <a:ext cx="15563920" cy="13287697"/>
            </a:xfrm>
            <a:custGeom>
              <a:avLst/>
              <a:gdLst/>
              <a:ahLst/>
              <a:cxnLst/>
              <a:rect l="l" t="t" r="r" b="b"/>
              <a:pathLst>
                <a:path w="15563920" h="13287697">
                  <a:moveTo>
                    <a:pt x="0" y="0"/>
                  </a:moveTo>
                  <a:lnTo>
                    <a:pt x="15563920" y="0"/>
                  </a:lnTo>
                  <a:lnTo>
                    <a:pt x="15563920" y="13287697"/>
                  </a:lnTo>
                  <a:lnTo>
                    <a:pt x="0" y="13287697"/>
                  </a:lnTo>
                  <a:lnTo>
                    <a:pt x="0" y="0"/>
                  </a:lnTo>
                  <a:close/>
                </a:path>
              </a:pathLst>
            </a:custGeom>
            <a:blipFill>
              <a:blip r:embed="rId2"/>
              <a:stretch>
                <a:fillRect/>
              </a:stretch>
            </a:blipFill>
          </p:spPr>
          <p:txBody>
            <a:bodyPr/>
            <a:lstStyle/>
            <a:p>
              <a:endParaRPr lang="en-US"/>
            </a:p>
          </p:txBody>
        </p:sp>
      </p:grpSp>
      <p:sp>
        <p:nvSpPr>
          <p:cNvPr id="5" name="Freeform 5"/>
          <p:cNvSpPr/>
          <p:nvPr/>
        </p:nvSpPr>
        <p:spPr>
          <a:xfrm>
            <a:off x="1676893" y="4593716"/>
            <a:ext cx="4120181" cy="1618107"/>
          </a:xfrm>
          <a:custGeom>
            <a:avLst/>
            <a:gdLst/>
            <a:ahLst/>
            <a:cxnLst/>
            <a:rect l="l" t="t" r="r" b="b"/>
            <a:pathLst>
              <a:path w="4120181" h="1618107">
                <a:moveTo>
                  <a:pt x="0" y="0"/>
                </a:moveTo>
                <a:lnTo>
                  <a:pt x="4120181" y="0"/>
                </a:lnTo>
                <a:lnTo>
                  <a:pt x="4120181" y="1618107"/>
                </a:lnTo>
                <a:lnTo>
                  <a:pt x="0" y="16181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flipV="1">
            <a:off x="5290647" y="4593716"/>
            <a:ext cx="4120181" cy="1618107"/>
          </a:xfrm>
          <a:custGeom>
            <a:avLst/>
            <a:gdLst/>
            <a:ahLst/>
            <a:cxnLst/>
            <a:rect l="l" t="t" r="r" b="b"/>
            <a:pathLst>
              <a:path w="4120181" h="1618107">
                <a:moveTo>
                  <a:pt x="4120181" y="1618107"/>
                </a:moveTo>
                <a:lnTo>
                  <a:pt x="0" y="1618107"/>
                </a:lnTo>
                <a:lnTo>
                  <a:pt x="0" y="0"/>
                </a:lnTo>
                <a:lnTo>
                  <a:pt x="4120181" y="0"/>
                </a:lnTo>
                <a:lnTo>
                  <a:pt x="4120181" y="161810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8877172" y="4593716"/>
            <a:ext cx="4120181" cy="1618107"/>
          </a:xfrm>
          <a:custGeom>
            <a:avLst/>
            <a:gdLst/>
            <a:ahLst/>
            <a:cxnLst/>
            <a:rect l="l" t="t" r="r" b="b"/>
            <a:pathLst>
              <a:path w="4120181" h="1618107">
                <a:moveTo>
                  <a:pt x="0" y="0"/>
                </a:moveTo>
                <a:lnTo>
                  <a:pt x="4120181" y="0"/>
                </a:lnTo>
                <a:lnTo>
                  <a:pt x="4120181" y="1618107"/>
                </a:lnTo>
                <a:lnTo>
                  <a:pt x="0" y="16181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flipH="1" flipV="1">
            <a:off x="12490926" y="4593716"/>
            <a:ext cx="4120181" cy="1618107"/>
          </a:xfrm>
          <a:custGeom>
            <a:avLst/>
            <a:gdLst/>
            <a:ahLst/>
            <a:cxnLst/>
            <a:rect l="l" t="t" r="r" b="b"/>
            <a:pathLst>
              <a:path w="4120181" h="1618107">
                <a:moveTo>
                  <a:pt x="4120181" y="1618107"/>
                </a:moveTo>
                <a:lnTo>
                  <a:pt x="0" y="1618107"/>
                </a:lnTo>
                <a:lnTo>
                  <a:pt x="0" y="0"/>
                </a:lnTo>
                <a:lnTo>
                  <a:pt x="4120181" y="0"/>
                </a:lnTo>
                <a:lnTo>
                  <a:pt x="4120181" y="161810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6689601" y="4741634"/>
            <a:ext cx="1322272" cy="1322272"/>
          </a:xfrm>
          <a:custGeom>
            <a:avLst/>
            <a:gdLst/>
            <a:ahLst/>
            <a:cxnLst/>
            <a:rect l="l" t="t" r="r" b="b"/>
            <a:pathLst>
              <a:path w="1322272" h="1322272">
                <a:moveTo>
                  <a:pt x="0" y="0"/>
                </a:moveTo>
                <a:lnTo>
                  <a:pt x="1322272" y="0"/>
                </a:lnTo>
                <a:lnTo>
                  <a:pt x="1322272" y="1322272"/>
                </a:lnTo>
                <a:lnTo>
                  <a:pt x="0" y="1322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3078534" y="4802846"/>
            <a:ext cx="1300635" cy="1322272"/>
          </a:xfrm>
          <a:custGeom>
            <a:avLst/>
            <a:gdLst/>
            <a:ahLst/>
            <a:cxnLst/>
            <a:rect l="l" t="t" r="r" b="b"/>
            <a:pathLst>
              <a:path w="1300635" h="1322272">
                <a:moveTo>
                  <a:pt x="0" y="0"/>
                </a:moveTo>
                <a:lnTo>
                  <a:pt x="1300635" y="0"/>
                </a:lnTo>
                <a:lnTo>
                  <a:pt x="1300635" y="1322272"/>
                </a:lnTo>
                <a:lnTo>
                  <a:pt x="0" y="13222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a:off x="10325228" y="4751401"/>
            <a:ext cx="1253930" cy="1272438"/>
          </a:xfrm>
          <a:custGeom>
            <a:avLst/>
            <a:gdLst/>
            <a:ahLst/>
            <a:cxnLst/>
            <a:rect l="l" t="t" r="r" b="b"/>
            <a:pathLst>
              <a:path w="1253930" h="1272438">
                <a:moveTo>
                  <a:pt x="0" y="0"/>
                </a:moveTo>
                <a:lnTo>
                  <a:pt x="1253929" y="0"/>
                </a:lnTo>
                <a:lnTo>
                  <a:pt x="1253929" y="1272438"/>
                </a:lnTo>
                <a:lnTo>
                  <a:pt x="0" y="12724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Freeform 12"/>
          <p:cNvSpPr/>
          <p:nvPr/>
        </p:nvSpPr>
        <p:spPr>
          <a:xfrm>
            <a:off x="14041911" y="4802846"/>
            <a:ext cx="1121197" cy="1261060"/>
          </a:xfrm>
          <a:custGeom>
            <a:avLst/>
            <a:gdLst/>
            <a:ahLst/>
            <a:cxnLst/>
            <a:rect l="l" t="t" r="r" b="b"/>
            <a:pathLst>
              <a:path w="1121197" h="1261060">
                <a:moveTo>
                  <a:pt x="0" y="0"/>
                </a:moveTo>
                <a:lnTo>
                  <a:pt x="1121196" y="0"/>
                </a:lnTo>
                <a:lnTo>
                  <a:pt x="1121196" y="1261060"/>
                </a:lnTo>
                <a:lnTo>
                  <a:pt x="0" y="12610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TextBox 13"/>
          <p:cNvSpPr txBox="1"/>
          <p:nvPr/>
        </p:nvSpPr>
        <p:spPr>
          <a:xfrm>
            <a:off x="5912031" y="442126"/>
            <a:ext cx="10699076" cy="1068372"/>
          </a:xfrm>
          <a:prstGeom prst="rect">
            <a:avLst/>
          </a:prstGeom>
        </p:spPr>
        <p:txBody>
          <a:bodyPr lIns="0" tIns="0" rIns="0" bIns="0" rtlCol="0" anchor="t">
            <a:spAutoFit/>
          </a:bodyPr>
          <a:lstStyle/>
          <a:p>
            <a:pPr marL="0" lvl="0" indent="0" algn="ctr">
              <a:lnSpc>
                <a:spcPts val="8757"/>
              </a:lnSpc>
              <a:spcBef>
                <a:spcPct val="0"/>
              </a:spcBef>
            </a:pPr>
            <a:r>
              <a:rPr lang="en-US" sz="6346" spc="621">
                <a:solidFill>
                  <a:srgbClr val="00297C"/>
                </a:solidFill>
                <a:latin typeface="League Spartan"/>
                <a:ea typeface="League Spartan"/>
                <a:cs typeface="League Spartan"/>
                <a:sym typeface="League Spartan"/>
              </a:rPr>
              <a:t>PROBLEM STATEMENT</a:t>
            </a:r>
          </a:p>
        </p:txBody>
      </p:sp>
      <p:sp>
        <p:nvSpPr>
          <p:cNvPr id="14" name="TextBox 14"/>
          <p:cNvSpPr txBox="1"/>
          <p:nvPr/>
        </p:nvSpPr>
        <p:spPr>
          <a:xfrm>
            <a:off x="192175" y="7200900"/>
            <a:ext cx="8382128" cy="1896935"/>
          </a:xfrm>
          <a:prstGeom prst="rect">
            <a:avLst/>
          </a:prstGeom>
        </p:spPr>
        <p:txBody>
          <a:bodyPr lIns="0" tIns="0" rIns="0" bIns="0" rtlCol="0" anchor="t">
            <a:spAutoFit/>
          </a:bodyPr>
          <a:lstStyle/>
          <a:p>
            <a:pPr algn="just">
              <a:lnSpc>
                <a:spcPts val="2544"/>
              </a:lnSpc>
            </a:pPr>
            <a:r>
              <a:rPr lang="en-US" sz="1817" b="1" i="1" dirty="0">
                <a:solidFill>
                  <a:srgbClr val="100F0D"/>
                </a:solidFill>
                <a:latin typeface="Arimo Bold Italics"/>
                <a:ea typeface="Arimo Bold Italics"/>
                <a:cs typeface="Arimo Bold Italics"/>
                <a:sym typeface="Arimo Bold Italics"/>
              </a:rPr>
              <a:t>Dot Foods requires a data-driven solution to enhance customer segmentation, provide sales teams with real-time insights, and improve strategic decision-making. The current dataset needs to be processed for completeness, accuracy, and consistency, particularly in handling customer lookup formats and ensuring proper integration with machine learning models and visualization tools.</a:t>
            </a:r>
          </a:p>
        </p:txBody>
      </p:sp>
      <p:sp>
        <p:nvSpPr>
          <p:cNvPr id="15" name="TextBox 15"/>
          <p:cNvSpPr txBox="1"/>
          <p:nvPr/>
        </p:nvSpPr>
        <p:spPr>
          <a:xfrm>
            <a:off x="155822" y="6293719"/>
            <a:ext cx="8530978" cy="774571"/>
          </a:xfrm>
          <a:prstGeom prst="rect">
            <a:avLst/>
          </a:prstGeom>
        </p:spPr>
        <p:txBody>
          <a:bodyPr wrap="square" lIns="0" tIns="0" rIns="0" bIns="0" rtlCol="0" anchor="t">
            <a:spAutoFit/>
          </a:bodyPr>
          <a:lstStyle/>
          <a:p>
            <a:pPr algn="ctr">
              <a:lnSpc>
                <a:spcPts val="3075"/>
              </a:lnSpc>
            </a:pPr>
            <a:r>
              <a:rPr lang="en-US" sz="2196" b="1" dirty="0">
                <a:solidFill>
                  <a:srgbClr val="00297C"/>
                </a:solidFill>
                <a:latin typeface="Arimo Bold"/>
                <a:ea typeface="Arimo Bold"/>
                <a:cs typeface="Arimo Bold"/>
                <a:sym typeface="Arimo Bold"/>
              </a:rPr>
              <a:t>PROBLEM 1</a:t>
            </a:r>
          </a:p>
          <a:p>
            <a:pPr algn="ctr">
              <a:lnSpc>
                <a:spcPts val="3075"/>
              </a:lnSpc>
            </a:pPr>
            <a:r>
              <a:rPr lang="en-US" sz="2400" dirty="0"/>
              <a:t>Data-Driven Customer Segmentation and Sales Insight Enhancement</a:t>
            </a:r>
            <a:endParaRPr lang="en-US" sz="2196" b="1" dirty="0">
              <a:solidFill>
                <a:srgbClr val="00297C"/>
              </a:solidFill>
              <a:latin typeface="Arimo Bold"/>
              <a:ea typeface="Arimo Bold"/>
              <a:cs typeface="Arimo Bold"/>
              <a:sym typeface="Arimo Bold"/>
            </a:endParaRPr>
          </a:p>
        </p:txBody>
      </p:sp>
      <p:sp>
        <p:nvSpPr>
          <p:cNvPr id="16" name="TextBox 16"/>
          <p:cNvSpPr txBox="1"/>
          <p:nvPr/>
        </p:nvSpPr>
        <p:spPr>
          <a:xfrm>
            <a:off x="9374474" y="7200899"/>
            <a:ext cx="8721351" cy="1896935"/>
          </a:xfrm>
          <a:prstGeom prst="rect">
            <a:avLst/>
          </a:prstGeom>
        </p:spPr>
        <p:txBody>
          <a:bodyPr lIns="0" tIns="0" rIns="0" bIns="0" rtlCol="0" anchor="t">
            <a:spAutoFit/>
          </a:bodyPr>
          <a:lstStyle/>
          <a:p>
            <a:pPr algn="just">
              <a:lnSpc>
                <a:spcPts val="2544"/>
              </a:lnSpc>
            </a:pPr>
            <a:r>
              <a:rPr lang="en-US" sz="1817" b="1" i="1" dirty="0">
                <a:solidFill>
                  <a:srgbClr val="100F0D"/>
                </a:solidFill>
                <a:latin typeface="Arimo Bold Italics"/>
                <a:ea typeface="Arimo Bold Italics"/>
                <a:cs typeface="Arimo Bold Italics"/>
                <a:sym typeface="Arimo Bold Italics"/>
              </a:rPr>
              <a:t>Additionally, an interactive sales tool will be developed to provide real-time access to customer insights. This tool will allow customer lookups by Ship No (handling leading zeros), dynamic tier comparisons, historical trend analysis, and load utilization tracking. By equipping sales reps with data-driven insights before client interactions, the solution will optimize customer relationship management and sales performance.</a:t>
            </a:r>
          </a:p>
        </p:txBody>
      </p:sp>
      <p:sp>
        <p:nvSpPr>
          <p:cNvPr id="17" name="TextBox 17"/>
          <p:cNvSpPr txBox="1"/>
          <p:nvPr/>
        </p:nvSpPr>
        <p:spPr>
          <a:xfrm>
            <a:off x="9713699" y="6312429"/>
            <a:ext cx="7736101" cy="774571"/>
          </a:xfrm>
          <a:prstGeom prst="rect">
            <a:avLst/>
          </a:prstGeom>
        </p:spPr>
        <p:txBody>
          <a:bodyPr wrap="square" lIns="0" tIns="0" rIns="0" bIns="0" rtlCol="0" anchor="t">
            <a:spAutoFit/>
          </a:bodyPr>
          <a:lstStyle/>
          <a:p>
            <a:pPr algn="ctr">
              <a:lnSpc>
                <a:spcPts val="3075"/>
              </a:lnSpc>
            </a:pPr>
            <a:r>
              <a:rPr lang="en-US" sz="2196" b="1" dirty="0">
                <a:solidFill>
                  <a:srgbClr val="00297C"/>
                </a:solidFill>
                <a:latin typeface="Arimo Bold"/>
                <a:ea typeface="Arimo Bold"/>
                <a:cs typeface="Arimo Bold"/>
                <a:sym typeface="Arimo Bold"/>
              </a:rPr>
              <a:t>PROBLEM 3</a:t>
            </a:r>
          </a:p>
          <a:p>
            <a:pPr algn="ctr">
              <a:lnSpc>
                <a:spcPts val="3075"/>
              </a:lnSpc>
            </a:pPr>
            <a:r>
              <a:rPr lang="en-US" sz="2400" dirty="0"/>
              <a:t>Interactive Sales Tool for Real-Time Customer Insights</a:t>
            </a:r>
            <a:endParaRPr lang="en-US" sz="2196" b="1" dirty="0">
              <a:solidFill>
                <a:srgbClr val="00297C"/>
              </a:solidFill>
              <a:latin typeface="Arimo Bold"/>
              <a:ea typeface="Arimo Bold"/>
              <a:cs typeface="Arimo Bold"/>
              <a:sym typeface="Arimo Bold"/>
            </a:endParaRPr>
          </a:p>
        </p:txBody>
      </p:sp>
      <p:sp>
        <p:nvSpPr>
          <p:cNvPr id="18" name="TextBox 18"/>
          <p:cNvSpPr txBox="1"/>
          <p:nvPr/>
        </p:nvSpPr>
        <p:spPr>
          <a:xfrm>
            <a:off x="3301186" y="2937295"/>
            <a:ext cx="9189740" cy="1268285"/>
          </a:xfrm>
          <a:prstGeom prst="rect">
            <a:avLst/>
          </a:prstGeom>
        </p:spPr>
        <p:txBody>
          <a:bodyPr lIns="0" tIns="0" rIns="0" bIns="0" rtlCol="0" anchor="t">
            <a:spAutoFit/>
          </a:bodyPr>
          <a:lstStyle/>
          <a:p>
            <a:pPr algn="just">
              <a:lnSpc>
                <a:spcPts val="2544"/>
              </a:lnSpc>
            </a:pPr>
            <a:r>
              <a:rPr lang="en-US" sz="1817" b="1" i="1" dirty="0">
                <a:solidFill>
                  <a:srgbClr val="100F0D"/>
                </a:solidFill>
                <a:latin typeface="Arimo Bold Italics"/>
                <a:ea typeface="Arimo Bold Italics"/>
                <a:cs typeface="Arimo Bold Italics"/>
                <a:sym typeface="Arimo Bold Italics"/>
              </a:rPr>
              <a:t>A key challenge is efficiently identifying top-performing and low-performing customers based on sales volume, transaction frequency, and utilization ratios. To address this, a customer segmentation model will classify clients dynamically, enabling proactive engagement strategies for sales representatives.</a:t>
            </a:r>
          </a:p>
        </p:txBody>
      </p:sp>
      <p:sp>
        <p:nvSpPr>
          <p:cNvPr id="19" name="TextBox 19"/>
          <p:cNvSpPr txBox="1"/>
          <p:nvPr/>
        </p:nvSpPr>
        <p:spPr>
          <a:xfrm>
            <a:off x="3078534" y="2019300"/>
            <a:ext cx="9646866" cy="774571"/>
          </a:xfrm>
          <a:prstGeom prst="rect">
            <a:avLst/>
          </a:prstGeom>
        </p:spPr>
        <p:txBody>
          <a:bodyPr wrap="square" lIns="0" tIns="0" rIns="0" bIns="0" rtlCol="0" anchor="t">
            <a:spAutoFit/>
          </a:bodyPr>
          <a:lstStyle/>
          <a:p>
            <a:pPr algn="ctr">
              <a:lnSpc>
                <a:spcPts val="3075"/>
              </a:lnSpc>
            </a:pPr>
            <a:r>
              <a:rPr lang="en-US" sz="2196" b="1" dirty="0">
                <a:solidFill>
                  <a:srgbClr val="00297C"/>
                </a:solidFill>
                <a:latin typeface="Arimo Bold"/>
                <a:ea typeface="Arimo Bold"/>
                <a:cs typeface="Arimo Bold"/>
                <a:sym typeface="Arimo Bold"/>
              </a:rPr>
              <a:t>PROBLEM 2</a:t>
            </a:r>
          </a:p>
          <a:p>
            <a:pPr algn="ctr">
              <a:lnSpc>
                <a:spcPts val="3075"/>
              </a:lnSpc>
            </a:pPr>
            <a:r>
              <a:rPr lang="en-US" sz="2400" dirty="0"/>
              <a:t>Efficient Identification of Top-Performing and Low-Performing Customers</a:t>
            </a:r>
            <a:endParaRPr lang="en-US" sz="2196" b="1" dirty="0">
              <a:solidFill>
                <a:srgbClr val="00297C"/>
              </a:solidFill>
              <a:latin typeface="Arimo Bold"/>
              <a:ea typeface="Arimo Bold"/>
              <a:cs typeface="Arimo Bold"/>
              <a:sym typeface="Arimo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4595751" y="-4293249"/>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2"/>
            <a:stretch>
              <a:fillRect/>
            </a:stretch>
          </a:blipFill>
        </p:spPr>
        <p:txBody>
          <a:bodyPr/>
          <a:lstStyle/>
          <a:p>
            <a:endParaRPr lang="en-US"/>
          </a:p>
        </p:txBody>
      </p:sp>
      <p:sp>
        <p:nvSpPr>
          <p:cNvPr id="3" name="Freeform 3"/>
          <p:cNvSpPr/>
          <p:nvPr/>
        </p:nvSpPr>
        <p:spPr>
          <a:xfrm>
            <a:off x="162076" y="2212830"/>
            <a:ext cx="17963848" cy="6919387"/>
          </a:xfrm>
          <a:custGeom>
            <a:avLst/>
            <a:gdLst/>
            <a:ahLst/>
            <a:cxnLst/>
            <a:rect l="l" t="t" r="r" b="b"/>
            <a:pathLst>
              <a:path w="17963848" h="6919387">
                <a:moveTo>
                  <a:pt x="0" y="0"/>
                </a:moveTo>
                <a:lnTo>
                  <a:pt x="17963848" y="0"/>
                </a:lnTo>
                <a:lnTo>
                  <a:pt x="17963848" y="6919387"/>
                </a:lnTo>
                <a:lnTo>
                  <a:pt x="0" y="6919387"/>
                </a:lnTo>
                <a:lnTo>
                  <a:pt x="0" y="0"/>
                </a:lnTo>
                <a:close/>
              </a:path>
            </a:pathLst>
          </a:custGeom>
          <a:blipFill>
            <a:blip r:embed="rId3"/>
            <a:stretch>
              <a:fillRect r="-173" b="-450"/>
            </a:stretch>
          </a:blipFill>
        </p:spPr>
        <p:txBody>
          <a:bodyPr/>
          <a:lstStyle/>
          <a:p>
            <a:endParaRPr lang="en-US"/>
          </a:p>
        </p:txBody>
      </p:sp>
      <p:sp>
        <p:nvSpPr>
          <p:cNvPr id="4" name="TextBox 4"/>
          <p:cNvSpPr txBox="1"/>
          <p:nvPr/>
        </p:nvSpPr>
        <p:spPr>
          <a:xfrm>
            <a:off x="1183700" y="574387"/>
            <a:ext cx="15920601" cy="822902"/>
          </a:xfrm>
          <a:prstGeom prst="rect">
            <a:avLst/>
          </a:prstGeom>
        </p:spPr>
        <p:txBody>
          <a:bodyPr lIns="0" tIns="0" rIns="0" bIns="0" rtlCol="0" anchor="t">
            <a:spAutoFit/>
          </a:bodyPr>
          <a:lstStyle/>
          <a:p>
            <a:pPr marL="0" lvl="0" indent="0" algn="l">
              <a:lnSpc>
                <a:spcPts val="6726"/>
              </a:lnSpc>
              <a:spcBef>
                <a:spcPct val="0"/>
              </a:spcBef>
            </a:pPr>
            <a:r>
              <a:rPr lang="en-US" sz="4873" spc="477">
                <a:solidFill>
                  <a:srgbClr val="FEFFFF"/>
                </a:solidFill>
                <a:latin typeface="League Spartan"/>
                <a:ea typeface="League Spartan"/>
                <a:cs typeface="League Spartan"/>
                <a:sym typeface="League Spartan"/>
              </a:rPr>
              <a:t>WORKFLOW- SALES ACCOUNT 360 TOOL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E84537C2-92A4-29E3-A8A4-5D84BEA203F1}"/>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4371E737-A149-1343-4C71-E6379C7ADC88}"/>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34AAE045-5979-26A0-78B6-B27CFFA7B6F5}"/>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SUMMARY</a:t>
            </a:r>
          </a:p>
        </p:txBody>
      </p:sp>
      <p:sp>
        <p:nvSpPr>
          <p:cNvPr id="14" name="TextBox 14">
            <a:extLst>
              <a:ext uri="{FF2B5EF4-FFF2-40B4-BE49-F238E27FC236}">
                <a16:creationId xmlns:a16="http://schemas.microsoft.com/office/drawing/2014/main" id="{FB6535BA-F472-52C8-62B8-0759E955CE5E}"/>
              </a:ext>
            </a:extLst>
          </p:cNvPr>
          <p:cNvSpPr txBox="1"/>
          <p:nvPr/>
        </p:nvSpPr>
        <p:spPr>
          <a:xfrm>
            <a:off x="762000" y="3388914"/>
            <a:ext cx="8382128" cy="5847755"/>
          </a:xfrm>
          <a:prstGeom prst="rect">
            <a:avLst/>
          </a:prstGeom>
        </p:spPr>
        <p:txBody>
          <a:bodyPr lIns="0" tIns="0" rIns="0" bIns="0" rtlCol="0" anchor="t">
            <a:spAutoFit/>
          </a:bodyPr>
          <a:lstStyle/>
          <a:p>
            <a:pPr>
              <a:buNone/>
            </a:pPr>
            <a:r>
              <a:rPr lang="en-US" sz="2000" b="1" dirty="0">
                <a:solidFill>
                  <a:schemeClr val="bg1"/>
                </a:solidFill>
              </a:rPr>
              <a:t>1. Weight:</a:t>
            </a:r>
          </a:p>
          <a:p>
            <a:pPr>
              <a:buFont typeface="Arial" panose="020B0604020202020204" pitchFamily="34" charset="0"/>
              <a:buChar char="•"/>
            </a:pPr>
            <a:r>
              <a:rPr lang="en-US" sz="2000" b="1" dirty="0">
                <a:solidFill>
                  <a:schemeClr val="bg1"/>
                </a:solidFill>
              </a:rPr>
              <a:t>Mean</a:t>
            </a:r>
            <a:r>
              <a:rPr lang="en-US" sz="2000" dirty="0">
                <a:solidFill>
                  <a:schemeClr val="bg1"/>
                </a:solidFill>
              </a:rPr>
              <a:t>: 16,728</a:t>
            </a:r>
          </a:p>
          <a:p>
            <a:pPr>
              <a:buFont typeface="Arial" panose="020B0604020202020204" pitchFamily="34" charset="0"/>
              <a:buChar char="•"/>
            </a:pPr>
            <a:r>
              <a:rPr lang="en-US" sz="2000" b="1" dirty="0">
                <a:solidFill>
                  <a:schemeClr val="bg1"/>
                </a:solidFill>
              </a:rPr>
              <a:t>25th Percentile (Q1)</a:t>
            </a:r>
            <a:r>
              <a:rPr lang="en-US" sz="2000" dirty="0">
                <a:solidFill>
                  <a:schemeClr val="bg1"/>
                </a:solidFill>
              </a:rPr>
              <a:t>: 2,131</a:t>
            </a:r>
          </a:p>
          <a:p>
            <a:pPr>
              <a:buFont typeface="Arial" panose="020B0604020202020204" pitchFamily="34" charset="0"/>
              <a:buChar char="•"/>
            </a:pPr>
            <a:r>
              <a:rPr lang="en-US" sz="2000" b="1" dirty="0">
                <a:solidFill>
                  <a:schemeClr val="bg1"/>
                </a:solidFill>
              </a:rPr>
              <a:t>50th Percentile (Q2 or Median)</a:t>
            </a:r>
            <a:r>
              <a:rPr lang="en-US" sz="2000" dirty="0">
                <a:solidFill>
                  <a:schemeClr val="bg1"/>
                </a:solidFill>
              </a:rPr>
              <a:t>: 10,479</a:t>
            </a:r>
          </a:p>
          <a:p>
            <a:pPr>
              <a:buFont typeface="Arial" panose="020B0604020202020204" pitchFamily="34" charset="0"/>
              <a:buChar char="•"/>
            </a:pPr>
            <a:r>
              <a:rPr lang="en-US" sz="2000" b="1" dirty="0">
                <a:solidFill>
                  <a:schemeClr val="bg1"/>
                </a:solidFill>
              </a:rPr>
              <a:t>75th Percentile (Q3)</a:t>
            </a:r>
            <a:r>
              <a:rPr lang="en-US" sz="2000" dirty="0">
                <a:solidFill>
                  <a:schemeClr val="bg1"/>
                </a:solidFill>
              </a:rPr>
              <a:t>: 22,451</a:t>
            </a:r>
          </a:p>
          <a:p>
            <a:pPr>
              <a:buFont typeface="Arial" panose="020B0604020202020204" pitchFamily="34" charset="0"/>
              <a:buChar char="•"/>
            </a:pPr>
            <a:r>
              <a:rPr lang="en-US" sz="2000" b="1" dirty="0">
                <a:solidFill>
                  <a:schemeClr val="bg1"/>
                </a:solidFill>
              </a:rPr>
              <a:t>Explanation</a:t>
            </a:r>
            <a:r>
              <a:rPr lang="en-US" sz="2000" dirty="0">
                <a:solidFill>
                  <a:schemeClr val="bg1"/>
                </a:solidFill>
              </a:rPr>
              <a:t>: Each row represents an </a:t>
            </a:r>
            <a:r>
              <a:rPr lang="en-US" sz="2000" b="1" dirty="0">
                <a:solidFill>
                  <a:schemeClr val="bg1"/>
                </a:solidFill>
              </a:rPr>
              <a:t>individual order</a:t>
            </a:r>
            <a:r>
              <a:rPr lang="en-US" sz="2000" dirty="0">
                <a:solidFill>
                  <a:schemeClr val="bg1"/>
                </a:solidFill>
              </a:rPr>
              <a:t>, and the </a:t>
            </a:r>
            <a:r>
              <a:rPr lang="en-US" sz="2000" b="1" dirty="0">
                <a:solidFill>
                  <a:schemeClr val="bg1"/>
                </a:solidFill>
              </a:rPr>
              <a:t>weight</a:t>
            </a:r>
            <a:r>
              <a:rPr lang="en-US" sz="2000" dirty="0">
                <a:solidFill>
                  <a:schemeClr val="bg1"/>
                </a:solidFill>
              </a:rPr>
              <a:t> indicates how much that specific order weighs. The 25th percentile means that 25% of the orders weigh </a:t>
            </a:r>
            <a:r>
              <a:rPr lang="en-US" sz="2000" b="1" dirty="0">
                <a:solidFill>
                  <a:schemeClr val="bg1"/>
                </a:solidFill>
              </a:rPr>
              <a:t>less than 2,131 lbs</a:t>
            </a:r>
            <a:r>
              <a:rPr lang="en-US" sz="2000" dirty="0">
                <a:solidFill>
                  <a:schemeClr val="bg1"/>
                </a:solidFill>
              </a:rPr>
              <a:t>. The 75th percentile tells us that 75% of the orders weigh </a:t>
            </a:r>
            <a:r>
              <a:rPr lang="en-US" sz="2000" b="1" dirty="0">
                <a:solidFill>
                  <a:schemeClr val="bg1"/>
                </a:solidFill>
              </a:rPr>
              <a:t>less than 22,451 </a:t>
            </a:r>
            <a:r>
              <a:rPr lang="en-US" sz="2000" b="1" dirty="0" err="1">
                <a:solidFill>
                  <a:schemeClr val="bg1"/>
                </a:solidFill>
              </a:rPr>
              <a:t>lbs</a:t>
            </a:r>
            <a:r>
              <a:rPr lang="en-US" sz="2000" dirty="0">
                <a:solidFill>
                  <a:schemeClr val="bg1"/>
                </a:solidFill>
              </a:rPr>
              <a:t>, with larger orders likely appearing in the higher percentiles.</a:t>
            </a:r>
          </a:p>
          <a:p>
            <a:pPr>
              <a:buNone/>
            </a:pPr>
            <a:r>
              <a:rPr lang="en-US" sz="2000" b="1" dirty="0">
                <a:solidFill>
                  <a:schemeClr val="bg1"/>
                </a:solidFill>
              </a:rPr>
              <a:t>2. Cases:</a:t>
            </a:r>
          </a:p>
          <a:p>
            <a:pPr>
              <a:buFont typeface="Arial" panose="020B0604020202020204" pitchFamily="34" charset="0"/>
              <a:buChar char="•"/>
            </a:pPr>
            <a:r>
              <a:rPr lang="en-US" sz="2000" b="1" dirty="0">
                <a:solidFill>
                  <a:schemeClr val="bg1"/>
                </a:solidFill>
              </a:rPr>
              <a:t>Mean</a:t>
            </a:r>
            <a:r>
              <a:rPr lang="en-US" sz="2000" dirty="0">
                <a:solidFill>
                  <a:schemeClr val="bg1"/>
                </a:solidFill>
              </a:rPr>
              <a:t>: 1,419</a:t>
            </a:r>
          </a:p>
          <a:p>
            <a:pPr>
              <a:buFont typeface="Arial" panose="020B0604020202020204" pitchFamily="34" charset="0"/>
              <a:buChar char="•"/>
            </a:pPr>
            <a:r>
              <a:rPr lang="en-US" sz="2000" b="1" dirty="0">
                <a:solidFill>
                  <a:schemeClr val="bg1"/>
                </a:solidFill>
              </a:rPr>
              <a:t>25th Percentile (Q1)</a:t>
            </a:r>
            <a:r>
              <a:rPr lang="en-US" sz="2000" dirty="0">
                <a:solidFill>
                  <a:schemeClr val="bg1"/>
                </a:solidFill>
              </a:rPr>
              <a:t>: 160</a:t>
            </a:r>
          </a:p>
          <a:p>
            <a:pPr>
              <a:buFont typeface="Arial" panose="020B0604020202020204" pitchFamily="34" charset="0"/>
              <a:buChar char="•"/>
            </a:pPr>
            <a:r>
              <a:rPr lang="en-US" sz="2000" b="1" dirty="0">
                <a:solidFill>
                  <a:schemeClr val="bg1"/>
                </a:solidFill>
              </a:rPr>
              <a:t>50th Percentile (Q2 or Median)</a:t>
            </a:r>
            <a:r>
              <a:rPr lang="en-US" sz="2000" dirty="0">
                <a:solidFill>
                  <a:schemeClr val="bg1"/>
                </a:solidFill>
              </a:rPr>
              <a:t>: 688</a:t>
            </a:r>
          </a:p>
          <a:p>
            <a:pPr>
              <a:buFont typeface="Arial" panose="020B0604020202020204" pitchFamily="34" charset="0"/>
              <a:buChar char="•"/>
            </a:pPr>
            <a:r>
              <a:rPr lang="en-US" sz="2000" b="1" dirty="0">
                <a:solidFill>
                  <a:schemeClr val="bg1"/>
                </a:solidFill>
              </a:rPr>
              <a:t>75th Percentile (Q3)</a:t>
            </a:r>
            <a:r>
              <a:rPr lang="en-US" sz="2000" dirty="0">
                <a:solidFill>
                  <a:schemeClr val="bg1"/>
                </a:solidFill>
              </a:rPr>
              <a:t>: 1,636</a:t>
            </a:r>
          </a:p>
          <a:p>
            <a:pPr>
              <a:buFont typeface="Arial" panose="020B0604020202020204" pitchFamily="34" charset="0"/>
              <a:buChar char="•"/>
            </a:pPr>
            <a:r>
              <a:rPr lang="en-US" sz="2000" b="1" dirty="0">
                <a:solidFill>
                  <a:schemeClr val="bg1"/>
                </a:solidFill>
              </a:rPr>
              <a:t>Explanation</a:t>
            </a:r>
            <a:r>
              <a:rPr lang="en-US" sz="2000" dirty="0">
                <a:solidFill>
                  <a:schemeClr val="bg1"/>
                </a:solidFill>
              </a:rPr>
              <a:t>: The </a:t>
            </a:r>
            <a:r>
              <a:rPr lang="en-US" sz="2000" b="1" dirty="0">
                <a:solidFill>
                  <a:schemeClr val="bg1"/>
                </a:solidFill>
              </a:rPr>
              <a:t>cases</a:t>
            </a:r>
            <a:r>
              <a:rPr lang="en-US" sz="2000" dirty="0">
                <a:solidFill>
                  <a:schemeClr val="bg1"/>
                </a:solidFill>
              </a:rPr>
              <a:t> field indicates the </a:t>
            </a:r>
            <a:r>
              <a:rPr lang="en-US" sz="2000" b="1" dirty="0">
                <a:solidFill>
                  <a:schemeClr val="bg1"/>
                </a:solidFill>
              </a:rPr>
              <a:t>number of packaged units</a:t>
            </a:r>
            <a:r>
              <a:rPr lang="en-US" sz="2000" dirty="0">
                <a:solidFill>
                  <a:schemeClr val="bg1"/>
                </a:solidFill>
              </a:rPr>
              <a:t> in each order. The 25% of orders with fewer than </a:t>
            </a:r>
            <a:r>
              <a:rPr lang="en-US" sz="2000" b="1" dirty="0">
                <a:solidFill>
                  <a:schemeClr val="bg1"/>
                </a:solidFill>
              </a:rPr>
              <a:t>160 cases</a:t>
            </a:r>
            <a:r>
              <a:rPr lang="en-US" sz="2000" dirty="0">
                <a:solidFill>
                  <a:schemeClr val="bg1"/>
                </a:solidFill>
              </a:rPr>
              <a:t> are likely smaller orders, while the top 25% of orders are significantly larger, with </a:t>
            </a:r>
            <a:r>
              <a:rPr lang="en-US" sz="2000" b="1" dirty="0">
                <a:solidFill>
                  <a:schemeClr val="bg1"/>
                </a:solidFill>
              </a:rPr>
              <a:t>1,636 or more cases</a:t>
            </a:r>
            <a:r>
              <a:rPr lang="en-US" sz="2000" dirty="0">
                <a:solidFill>
                  <a:schemeClr val="bg1"/>
                </a:solidFill>
              </a:rPr>
              <a:t>. This shows that some companies place large orders in terms of units.</a:t>
            </a:r>
          </a:p>
        </p:txBody>
      </p:sp>
      <p:sp>
        <p:nvSpPr>
          <p:cNvPr id="15" name="TextBox 14">
            <a:extLst>
              <a:ext uri="{FF2B5EF4-FFF2-40B4-BE49-F238E27FC236}">
                <a16:creationId xmlns:a16="http://schemas.microsoft.com/office/drawing/2014/main" id="{4305B491-4B91-C9E6-5155-6D1B1DA88710}"/>
              </a:ext>
            </a:extLst>
          </p:cNvPr>
          <p:cNvSpPr txBox="1"/>
          <p:nvPr/>
        </p:nvSpPr>
        <p:spPr>
          <a:xfrm>
            <a:off x="9377937" y="3297683"/>
            <a:ext cx="8382128" cy="5847755"/>
          </a:xfrm>
          <a:prstGeom prst="rect">
            <a:avLst/>
          </a:prstGeom>
        </p:spPr>
        <p:txBody>
          <a:bodyPr lIns="0" tIns="0" rIns="0" bIns="0" rtlCol="0" anchor="t">
            <a:spAutoFit/>
          </a:bodyPr>
          <a:lstStyle/>
          <a:p>
            <a:pPr>
              <a:buNone/>
            </a:pPr>
            <a:r>
              <a:rPr lang="en-US" sz="2000" b="1" dirty="0">
                <a:solidFill>
                  <a:schemeClr val="bg1"/>
                </a:solidFill>
              </a:rPr>
              <a:t>3. Lines:</a:t>
            </a:r>
          </a:p>
          <a:p>
            <a:pPr>
              <a:buFont typeface="Arial" panose="020B0604020202020204" pitchFamily="34" charset="0"/>
              <a:buChar char="•"/>
            </a:pPr>
            <a:r>
              <a:rPr lang="en-US" sz="2000" b="1" dirty="0">
                <a:solidFill>
                  <a:schemeClr val="bg1"/>
                </a:solidFill>
              </a:rPr>
              <a:t>Mean</a:t>
            </a:r>
            <a:r>
              <a:rPr lang="en-US" sz="2000" dirty="0">
                <a:solidFill>
                  <a:schemeClr val="bg1"/>
                </a:solidFill>
              </a:rPr>
              <a:t>: 93.94</a:t>
            </a:r>
          </a:p>
          <a:p>
            <a:pPr>
              <a:buFont typeface="Arial" panose="020B0604020202020204" pitchFamily="34" charset="0"/>
              <a:buChar char="•"/>
            </a:pPr>
            <a:r>
              <a:rPr lang="en-US" sz="2000" b="1" dirty="0">
                <a:solidFill>
                  <a:schemeClr val="bg1"/>
                </a:solidFill>
              </a:rPr>
              <a:t>25th Percentile (Q1)</a:t>
            </a:r>
            <a:r>
              <a:rPr lang="en-US" sz="2000" dirty="0">
                <a:solidFill>
                  <a:schemeClr val="bg1"/>
                </a:solidFill>
              </a:rPr>
              <a:t>: 31</a:t>
            </a:r>
          </a:p>
          <a:p>
            <a:pPr>
              <a:buFont typeface="Arial" panose="020B0604020202020204" pitchFamily="34" charset="0"/>
              <a:buChar char="•"/>
            </a:pPr>
            <a:r>
              <a:rPr lang="en-US" sz="2000" b="1" dirty="0">
                <a:solidFill>
                  <a:schemeClr val="bg1"/>
                </a:solidFill>
              </a:rPr>
              <a:t>50th Percentile (Q2 or Median)</a:t>
            </a:r>
            <a:r>
              <a:rPr lang="en-US" sz="2000" dirty="0">
                <a:solidFill>
                  <a:schemeClr val="bg1"/>
                </a:solidFill>
              </a:rPr>
              <a:t>: 72</a:t>
            </a:r>
          </a:p>
          <a:p>
            <a:pPr>
              <a:buFont typeface="Arial" panose="020B0604020202020204" pitchFamily="34" charset="0"/>
              <a:buChar char="•"/>
            </a:pPr>
            <a:r>
              <a:rPr lang="en-US" sz="2000" b="1" dirty="0">
                <a:solidFill>
                  <a:schemeClr val="bg1"/>
                </a:solidFill>
              </a:rPr>
              <a:t>75th Percentile (Q3)</a:t>
            </a:r>
            <a:r>
              <a:rPr lang="en-US" sz="2000" dirty="0">
                <a:solidFill>
                  <a:schemeClr val="bg1"/>
                </a:solidFill>
              </a:rPr>
              <a:t>: 120</a:t>
            </a:r>
          </a:p>
          <a:p>
            <a:pPr>
              <a:buFont typeface="Arial" panose="020B0604020202020204" pitchFamily="34" charset="0"/>
              <a:buChar char="•"/>
            </a:pPr>
            <a:r>
              <a:rPr lang="en-US" sz="2000" b="1" dirty="0">
                <a:solidFill>
                  <a:schemeClr val="bg1"/>
                </a:solidFill>
              </a:rPr>
              <a:t>Explanation</a:t>
            </a:r>
            <a:r>
              <a:rPr lang="en-US" sz="2000" dirty="0">
                <a:solidFill>
                  <a:schemeClr val="bg1"/>
                </a:solidFill>
              </a:rPr>
              <a:t>: The </a:t>
            </a:r>
            <a:r>
              <a:rPr lang="en-US" sz="2000" b="1" dirty="0">
                <a:solidFill>
                  <a:schemeClr val="bg1"/>
                </a:solidFill>
              </a:rPr>
              <a:t>lines</a:t>
            </a:r>
            <a:r>
              <a:rPr lang="en-US" sz="2000" dirty="0">
                <a:solidFill>
                  <a:schemeClr val="bg1"/>
                </a:solidFill>
              </a:rPr>
              <a:t> field represents the number of </a:t>
            </a:r>
            <a:r>
              <a:rPr lang="en-US" sz="2000" b="1" dirty="0">
                <a:solidFill>
                  <a:schemeClr val="bg1"/>
                </a:solidFill>
              </a:rPr>
              <a:t>distinct products</a:t>
            </a:r>
            <a:r>
              <a:rPr lang="en-US" sz="2000" dirty="0">
                <a:solidFill>
                  <a:schemeClr val="bg1"/>
                </a:solidFill>
              </a:rPr>
              <a:t> (or SKUs) in each order. A low number of lines (e.g., 31) suggests that an order contains fewer product types, while a higher number of lines (e.g., 120) suggests a </a:t>
            </a:r>
            <a:r>
              <a:rPr lang="en-US" sz="2000" b="1" dirty="0">
                <a:solidFill>
                  <a:schemeClr val="bg1"/>
                </a:solidFill>
              </a:rPr>
              <a:t>greater variety</a:t>
            </a:r>
            <a:r>
              <a:rPr lang="en-US" sz="2000" dirty="0">
                <a:solidFill>
                  <a:schemeClr val="bg1"/>
                </a:solidFill>
              </a:rPr>
              <a:t> of products. This helps understand the </a:t>
            </a:r>
            <a:r>
              <a:rPr lang="en-US" sz="2000" b="1" dirty="0">
                <a:solidFill>
                  <a:schemeClr val="bg1"/>
                </a:solidFill>
              </a:rPr>
              <a:t>complexity</a:t>
            </a:r>
            <a:r>
              <a:rPr lang="en-US" sz="2000" dirty="0">
                <a:solidFill>
                  <a:schemeClr val="bg1"/>
                </a:solidFill>
              </a:rPr>
              <a:t> of each order.</a:t>
            </a:r>
          </a:p>
          <a:p>
            <a:pPr>
              <a:buNone/>
            </a:pPr>
            <a:r>
              <a:rPr lang="en-US" sz="2000" b="1" dirty="0">
                <a:solidFill>
                  <a:schemeClr val="bg1"/>
                </a:solidFill>
              </a:rPr>
              <a:t>4. Pallets:</a:t>
            </a:r>
          </a:p>
          <a:p>
            <a:pPr>
              <a:buFont typeface="Arial" panose="020B0604020202020204" pitchFamily="34" charset="0"/>
              <a:buChar char="•"/>
            </a:pPr>
            <a:r>
              <a:rPr lang="en-US" sz="2000" b="1" dirty="0">
                <a:solidFill>
                  <a:schemeClr val="bg1"/>
                </a:solidFill>
              </a:rPr>
              <a:t>Mean</a:t>
            </a:r>
            <a:r>
              <a:rPr lang="en-US" sz="2000" dirty="0">
                <a:solidFill>
                  <a:schemeClr val="bg1"/>
                </a:solidFill>
              </a:rPr>
              <a:t>: 9.52</a:t>
            </a:r>
          </a:p>
          <a:p>
            <a:pPr>
              <a:buFont typeface="Arial" panose="020B0604020202020204" pitchFamily="34" charset="0"/>
              <a:buChar char="•"/>
            </a:pPr>
            <a:r>
              <a:rPr lang="en-US" sz="2000" b="1" dirty="0">
                <a:solidFill>
                  <a:schemeClr val="bg1"/>
                </a:solidFill>
              </a:rPr>
              <a:t>25th Percentile (Q1)</a:t>
            </a:r>
            <a:r>
              <a:rPr lang="en-US" sz="2000" dirty="0">
                <a:solidFill>
                  <a:schemeClr val="bg1"/>
                </a:solidFill>
              </a:rPr>
              <a:t>: 3</a:t>
            </a:r>
          </a:p>
          <a:p>
            <a:pPr>
              <a:buFont typeface="Arial" panose="020B0604020202020204" pitchFamily="34" charset="0"/>
              <a:buChar char="•"/>
            </a:pPr>
            <a:r>
              <a:rPr lang="en-US" sz="2000" b="1" dirty="0">
                <a:solidFill>
                  <a:schemeClr val="bg1"/>
                </a:solidFill>
              </a:rPr>
              <a:t>50th Percentile (Q2 or Median)</a:t>
            </a:r>
            <a:r>
              <a:rPr lang="en-US" sz="2000" dirty="0">
                <a:solidFill>
                  <a:schemeClr val="bg1"/>
                </a:solidFill>
              </a:rPr>
              <a:t>: 7</a:t>
            </a:r>
          </a:p>
          <a:p>
            <a:pPr>
              <a:buFont typeface="Arial" panose="020B0604020202020204" pitchFamily="34" charset="0"/>
              <a:buChar char="•"/>
            </a:pPr>
            <a:r>
              <a:rPr lang="en-US" sz="2000" b="1" dirty="0">
                <a:solidFill>
                  <a:schemeClr val="bg1"/>
                </a:solidFill>
              </a:rPr>
              <a:t>75th Percentile (Q3)</a:t>
            </a:r>
            <a:r>
              <a:rPr lang="en-US" sz="2000" dirty="0">
                <a:solidFill>
                  <a:schemeClr val="bg1"/>
                </a:solidFill>
              </a:rPr>
              <a:t>: 13</a:t>
            </a:r>
          </a:p>
          <a:p>
            <a:pPr>
              <a:buFont typeface="Arial" panose="020B0604020202020204" pitchFamily="34" charset="0"/>
              <a:buChar char="•"/>
            </a:pPr>
            <a:r>
              <a:rPr lang="en-US" sz="2000" b="1" dirty="0">
                <a:solidFill>
                  <a:schemeClr val="bg1"/>
                </a:solidFill>
              </a:rPr>
              <a:t>Explanation</a:t>
            </a:r>
            <a:r>
              <a:rPr lang="en-US" sz="2000" dirty="0">
                <a:solidFill>
                  <a:schemeClr val="bg1"/>
                </a:solidFill>
              </a:rPr>
              <a:t>: The </a:t>
            </a:r>
            <a:r>
              <a:rPr lang="en-US" sz="2000" b="1" dirty="0">
                <a:solidFill>
                  <a:schemeClr val="bg1"/>
                </a:solidFill>
              </a:rPr>
              <a:t>pallets</a:t>
            </a:r>
            <a:r>
              <a:rPr lang="en-US" sz="2000" dirty="0">
                <a:solidFill>
                  <a:schemeClr val="bg1"/>
                </a:solidFill>
              </a:rPr>
              <a:t> field reflects how much physical space the order occupies. A large number of </a:t>
            </a:r>
            <a:r>
              <a:rPr lang="en-US" sz="2000" b="1" dirty="0">
                <a:solidFill>
                  <a:schemeClr val="bg1"/>
                </a:solidFill>
              </a:rPr>
              <a:t>pallets</a:t>
            </a:r>
            <a:r>
              <a:rPr lang="en-US" sz="2000" dirty="0">
                <a:solidFill>
                  <a:schemeClr val="bg1"/>
                </a:solidFill>
              </a:rPr>
              <a:t> suggests that the order is bulkier and requires more storage space. Smaller orders may involve </a:t>
            </a:r>
            <a:r>
              <a:rPr lang="en-US" sz="2000" b="1" dirty="0">
                <a:solidFill>
                  <a:schemeClr val="bg1"/>
                </a:solidFill>
              </a:rPr>
              <a:t>fewer pallets</a:t>
            </a:r>
            <a:r>
              <a:rPr lang="en-US" sz="2000" dirty="0">
                <a:solidFill>
                  <a:schemeClr val="bg1"/>
                </a:solidFill>
              </a:rPr>
              <a:t>, while larger ones require </a:t>
            </a:r>
            <a:r>
              <a:rPr lang="en-US" sz="2000" b="1" dirty="0">
                <a:solidFill>
                  <a:schemeClr val="bg1"/>
                </a:solidFill>
              </a:rPr>
              <a:t>more pallets</a:t>
            </a:r>
            <a:r>
              <a:rPr lang="en-US" sz="2000" dirty="0">
                <a:solidFill>
                  <a:schemeClr val="bg1"/>
                </a:solidFill>
              </a:rPr>
              <a:t> for handling.</a:t>
            </a:r>
          </a:p>
        </p:txBody>
      </p:sp>
    </p:spTree>
    <p:extLst>
      <p:ext uri="{BB962C8B-B14F-4D97-AF65-F5344CB8AC3E}">
        <p14:creationId xmlns:p14="http://schemas.microsoft.com/office/powerpoint/2010/main" val="2026477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55D76517-FF4F-575E-13A4-FCDAC77C90C2}"/>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48D616D9-9E99-9AFC-CB1A-9AF85BA2ADFE}"/>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45D228EB-14D5-1B22-8853-FFB4F7B090C0}"/>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SUMMARY</a:t>
            </a:r>
          </a:p>
        </p:txBody>
      </p:sp>
      <p:sp>
        <p:nvSpPr>
          <p:cNvPr id="14" name="TextBox 14">
            <a:extLst>
              <a:ext uri="{FF2B5EF4-FFF2-40B4-BE49-F238E27FC236}">
                <a16:creationId xmlns:a16="http://schemas.microsoft.com/office/drawing/2014/main" id="{B884635C-3432-6B23-FD22-5D61BE5CEB40}"/>
              </a:ext>
            </a:extLst>
          </p:cNvPr>
          <p:cNvSpPr txBox="1"/>
          <p:nvPr/>
        </p:nvSpPr>
        <p:spPr>
          <a:xfrm>
            <a:off x="762000" y="3388914"/>
            <a:ext cx="8382128" cy="6155531"/>
          </a:xfrm>
          <a:prstGeom prst="rect">
            <a:avLst/>
          </a:prstGeom>
        </p:spPr>
        <p:txBody>
          <a:bodyPr lIns="0" tIns="0" rIns="0" bIns="0" rtlCol="0" anchor="t">
            <a:spAutoFit/>
          </a:bodyPr>
          <a:lstStyle/>
          <a:p>
            <a:pPr>
              <a:buNone/>
            </a:pPr>
            <a:r>
              <a:rPr lang="en-US" sz="2000" b="1" dirty="0">
                <a:solidFill>
                  <a:schemeClr val="bg1"/>
                </a:solidFill>
              </a:rPr>
              <a:t>5. Cases/Line:</a:t>
            </a:r>
          </a:p>
          <a:p>
            <a:pPr>
              <a:buFont typeface="Arial" panose="020B0604020202020204" pitchFamily="34" charset="0"/>
              <a:buChar char="•"/>
            </a:pPr>
            <a:r>
              <a:rPr lang="en-US" sz="2000" b="1" dirty="0">
                <a:solidFill>
                  <a:schemeClr val="bg1"/>
                </a:solidFill>
              </a:rPr>
              <a:t>Mean</a:t>
            </a:r>
            <a:r>
              <a:rPr lang="en-US" sz="2000" dirty="0">
                <a:solidFill>
                  <a:schemeClr val="bg1"/>
                </a:solidFill>
              </a:rPr>
              <a:t>: 39.77</a:t>
            </a:r>
          </a:p>
          <a:p>
            <a:pPr>
              <a:buFont typeface="Arial" panose="020B0604020202020204" pitchFamily="34" charset="0"/>
              <a:buChar char="•"/>
            </a:pPr>
            <a:r>
              <a:rPr lang="en-US" sz="2000" b="1" dirty="0">
                <a:solidFill>
                  <a:schemeClr val="bg1"/>
                </a:solidFill>
              </a:rPr>
              <a:t>25th Percentile (Q1)</a:t>
            </a:r>
            <a:r>
              <a:rPr lang="en-US" sz="2000" dirty="0">
                <a:solidFill>
                  <a:schemeClr val="bg1"/>
                </a:solidFill>
              </a:rPr>
              <a:t>: 10.16</a:t>
            </a:r>
          </a:p>
          <a:p>
            <a:pPr>
              <a:buFont typeface="Arial" panose="020B0604020202020204" pitchFamily="34" charset="0"/>
              <a:buChar char="•"/>
            </a:pPr>
            <a:r>
              <a:rPr lang="en-US" sz="2000" b="1" dirty="0">
                <a:solidFill>
                  <a:schemeClr val="bg1"/>
                </a:solidFill>
              </a:rPr>
              <a:t>50th Percentile (Q2 or Median)</a:t>
            </a:r>
            <a:r>
              <a:rPr lang="en-US" sz="2000" dirty="0">
                <a:solidFill>
                  <a:schemeClr val="bg1"/>
                </a:solidFill>
              </a:rPr>
              <a:t>: 24.86</a:t>
            </a:r>
          </a:p>
          <a:p>
            <a:pPr>
              <a:buFont typeface="Arial" panose="020B0604020202020204" pitchFamily="34" charset="0"/>
              <a:buChar char="•"/>
            </a:pPr>
            <a:r>
              <a:rPr lang="en-US" sz="2000" b="1" dirty="0">
                <a:solidFill>
                  <a:schemeClr val="bg1"/>
                </a:solidFill>
              </a:rPr>
              <a:t>75th Percentile (Q3)</a:t>
            </a:r>
            <a:r>
              <a:rPr lang="en-US" sz="2000" dirty="0">
                <a:solidFill>
                  <a:schemeClr val="bg1"/>
                </a:solidFill>
              </a:rPr>
              <a:t>: 53.06</a:t>
            </a:r>
          </a:p>
          <a:p>
            <a:pPr>
              <a:buFont typeface="Arial" panose="020B0604020202020204" pitchFamily="34" charset="0"/>
              <a:buChar char="•"/>
            </a:pPr>
            <a:r>
              <a:rPr lang="en-US" sz="2000" b="1" dirty="0">
                <a:solidFill>
                  <a:schemeClr val="bg1"/>
                </a:solidFill>
              </a:rPr>
              <a:t>Explanation</a:t>
            </a:r>
            <a:r>
              <a:rPr lang="en-US" sz="2000" dirty="0">
                <a:solidFill>
                  <a:schemeClr val="bg1"/>
                </a:solidFill>
              </a:rPr>
              <a:t>: </a:t>
            </a:r>
            <a:r>
              <a:rPr lang="en-US" sz="2000" b="1" dirty="0">
                <a:solidFill>
                  <a:schemeClr val="bg1"/>
                </a:solidFill>
              </a:rPr>
              <a:t>Cases/Line</a:t>
            </a:r>
            <a:r>
              <a:rPr lang="en-US" sz="2000" dirty="0">
                <a:solidFill>
                  <a:schemeClr val="bg1"/>
                </a:solidFill>
              </a:rPr>
              <a:t> shows the </a:t>
            </a:r>
            <a:r>
              <a:rPr lang="en-US" sz="2000" b="1" dirty="0">
                <a:solidFill>
                  <a:schemeClr val="bg1"/>
                </a:solidFill>
              </a:rPr>
              <a:t>average number of cases per distinct product</a:t>
            </a:r>
            <a:r>
              <a:rPr lang="en-US" sz="2000" dirty="0">
                <a:solidFill>
                  <a:schemeClr val="bg1"/>
                </a:solidFill>
              </a:rPr>
              <a:t> (line) in an order. Higher values of </a:t>
            </a:r>
            <a:r>
              <a:rPr lang="en-US" sz="2000" b="1" dirty="0">
                <a:solidFill>
                  <a:schemeClr val="bg1"/>
                </a:solidFill>
              </a:rPr>
              <a:t>cases/line</a:t>
            </a:r>
            <a:r>
              <a:rPr lang="en-US" sz="2000" dirty="0">
                <a:solidFill>
                  <a:schemeClr val="bg1"/>
                </a:solidFill>
              </a:rPr>
              <a:t> suggest bulk ordering of a few product types, whereas lower values suggest more </a:t>
            </a:r>
            <a:r>
              <a:rPr lang="en-US" sz="2000" b="1" dirty="0">
                <a:solidFill>
                  <a:schemeClr val="bg1"/>
                </a:solidFill>
              </a:rPr>
              <a:t>variety with smaller quantities</a:t>
            </a:r>
            <a:r>
              <a:rPr lang="en-US" sz="2000" dirty="0">
                <a:solidFill>
                  <a:schemeClr val="bg1"/>
                </a:solidFill>
              </a:rPr>
              <a:t> of each product. This helps identify whether customers are purchasing a few products in large quantities or many products in smaller quantities.</a:t>
            </a:r>
          </a:p>
          <a:p>
            <a:pPr>
              <a:buNone/>
            </a:pPr>
            <a:r>
              <a:rPr lang="en-US" sz="2000" b="1" dirty="0">
                <a:solidFill>
                  <a:schemeClr val="bg1"/>
                </a:solidFill>
              </a:rPr>
              <a:t>6. PO Count:</a:t>
            </a:r>
          </a:p>
          <a:p>
            <a:pPr>
              <a:buFont typeface="Arial" panose="020B0604020202020204" pitchFamily="34" charset="0"/>
              <a:buChar char="•"/>
            </a:pPr>
            <a:r>
              <a:rPr lang="en-US" sz="2000" b="1" dirty="0">
                <a:solidFill>
                  <a:schemeClr val="bg1"/>
                </a:solidFill>
              </a:rPr>
              <a:t>Mean</a:t>
            </a:r>
            <a:r>
              <a:rPr lang="en-US" sz="2000" dirty="0">
                <a:solidFill>
                  <a:schemeClr val="bg1"/>
                </a:solidFill>
              </a:rPr>
              <a:t>: 5.06</a:t>
            </a:r>
          </a:p>
          <a:p>
            <a:pPr>
              <a:buFont typeface="Arial" panose="020B0604020202020204" pitchFamily="34" charset="0"/>
              <a:buChar char="•"/>
            </a:pPr>
            <a:r>
              <a:rPr lang="en-US" sz="2000" b="1" dirty="0">
                <a:solidFill>
                  <a:schemeClr val="bg1"/>
                </a:solidFill>
              </a:rPr>
              <a:t>25th Percentile (Q1)</a:t>
            </a:r>
            <a:r>
              <a:rPr lang="en-US" sz="2000" dirty="0">
                <a:solidFill>
                  <a:schemeClr val="bg1"/>
                </a:solidFill>
              </a:rPr>
              <a:t>: 2</a:t>
            </a:r>
          </a:p>
          <a:p>
            <a:pPr>
              <a:buFont typeface="Arial" panose="020B0604020202020204" pitchFamily="34" charset="0"/>
              <a:buChar char="•"/>
            </a:pPr>
            <a:r>
              <a:rPr lang="en-US" sz="2000" b="1" dirty="0">
                <a:solidFill>
                  <a:schemeClr val="bg1"/>
                </a:solidFill>
              </a:rPr>
              <a:t>50th Percentile (Q2 or Median)</a:t>
            </a:r>
            <a:r>
              <a:rPr lang="en-US" sz="2000" dirty="0">
                <a:solidFill>
                  <a:schemeClr val="bg1"/>
                </a:solidFill>
              </a:rPr>
              <a:t>: 4</a:t>
            </a:r>
          </a:p>
          <a:p>
            <a:pPr>
              <a:buFont typeface="Arial" panose="020B0604020202020204" pitchFamily="34" charset="0"/>
              <a:buChar char="•"/>
            </a:pPr>
            <a:r>
              <a:rPr lang="en-US" sz="2000" b="1" dirty="0">
                <a:solidFill>
                  <a:schemeClr val="bg1"/>
                </a:solidFill>
              </a:rPr>
              <a:t>75th Percentile (Q3)</a:t>
            </a:r>
            <a:r>
              <a:rPr lang="en-US" sz="2000" dirty="0">
                <a:solidFill>
                  <a:schemeClr val="bg1"/>
                </a:solidFill>
              </a:rPr>
              <a:t>: 8</a:t>
            </a:r>
          </a:p>
          <a:p>
            <a:pPr>
              <a:buFont typeface="Arial" panose="020B0604020202020204" pitchFamily="34" charset="0"/>
              <a:buChar char="•"/>
            </a:pPr>
            <a:r>
              <a:rPr lang="en-US" sz="2000" b="1" dirty="0">
                <a:solidFill>
                  <a:schemeClr val="bg1"/>
                </a:solidFill>
              </a:rPr>
              <a:t>Explanation</a:t>
            </a:r>
            <a:r>
              <a:rPr lang="en-US" sz="2000" dirty="0">
                <a:solidFill>
                  <a:schemeClr val="bg1"/>
                </a:solidFill>
              </a:rPr>
              <a:t>: </a:t>
            </a:r>
            <a:r>
              <a:rPr lang="en-US" sz="2000" b="1" dirty="0">
                <a:solidFill>
                  <a:schemeClr val="bg1"/>
                </a:solidFill>
              </a:rPr>
              <a:t>PO Count</a:t>
            </a:r>
            <a:r>
              <a:rPr lang="en-US" sz="2000" dirty="0">
                <a:solidFill>
                  <a:schemeClr val="bg1"/>
                </a:solidFill>
              </a:rPr>
              <a:t> indicates how many </a:t>
            </a:r>
            <a:r>
              <a:rPr lang="en-US" sz="2000" b="1" dirty="0">
                <a:solidFill>
                  <a:schemeClr val="bg1"/>
                </a:solidFill>
              </a:rPr>
              <a:t>purchase orders</a:t>
            </a:r>
            <a:r>
              <a:rPr lang="en-US" sz="2000" dirty="0">
                <a:solidFill>
                  <a:schemeClr val="bg1"/>
                </a:solidFill>
              </a:rPr>
              <a:t> are associated with each entry (order). A higher PO count typically means more fragmented orders, whereas a lower PO count suggests </a:t>
            </a:r>
            <a:r>
              <a:rPr lang="en-US" sz="2000" b="1" dirty="0">
                <a:solidFill>
                  <a:schemeClr val="bg1"/>
                </a:solidFill>
              </a:rPr>
              <a:t>larger consolidated orders</a:t>
            </a:r>
            <a:r>
              <a:rPr lang="en-US" sz="2000" dirty="0">
                <a:solidFill>
                  <a:schemeClr val="bg1"/>
                </a:solidFill>
              </a:rPr>
              <a:t>. This can reflect customer ordering behavior—whether they prefer placing a few large orders or many smaller ones.</a:t>
            </a:r>
          </a:p>
        </p:txBody>
      </p:sp>
      <p:sp>
        <p:nvSpPr>
          <p:cNvPr id="15" name="TextBox 14">
            <a:extLst>
              <a:ext uri="{FF2B5EF4-FFF2-40B4-BE49-F238E27FC236}">
                <a16:creationId xmlns:a16="http://schemas.microsoft.com/office/drawing/2014/main" id="{264D6501-3BDA-3E50-B279-0A84DFE76D78}"/>
              </a:ext>
            </a:extLst>
          </p:cNvPr>
          <p:cNvSpPr txBox="1"/>
          <p:nvPr/>
        </p:nvSpPr>
        <p:spPr>
          <a:xfrm>
            <a:off x="9377937" y="3297683"/>
            <a:ext cx="8382128" cy="6155531"/>
          </a:xfrm>
          <a:prstGeom prst="rect">
            <a:avLst/>
          </a:prstGeom>
        </p:spPr>
        <p:txBody>
          <a:bodyPr lIns="0" tIns="0" rIns="0" bIns="0" rtlCol="0" anchor="t">
            <a:spAutoFit/>
          </a:bodyPr>
          <a:lstStyle/>
          <a:p>
            <a:pPr>
              <a:buNone/>
            </a:pPr>
            <a:r>
              <a:rPr lang="en-US" sz="2000" b="1" dirty="0">
                <a:solidFill>
                  <a:schemeClr val="bg1"/>
                </a:solidFill>
              </a:rPr>
              <a:t>7. Item Spread:</a:t>
            </a:r>
          </a:p>
          <a:p>
            <a:pPr>
              <a:buFont typeface="Arial" panose="020B0604020202020204" pitchFamily="34" charset="0"/>
              <a:buChar char="•"/>
            </a:pPr>
            <a:r>
              <a:rPr lang="en-US" sz="2000" b="1" dirty="0">
                <a:solidFill>
                  <a:schemeClr val="bg1"/>
                </a:solidFill>
              </a:rPr>
              <a:t>Mean</a:t>
            </a:r>
            <a:r>
              <a:rPr lang="en-US" sz="2000" dirty="0">
                <a:solidFill>
                  <a:schemeClr val="bg1"/>
                </a:solidFill>
              </a:rPr>
              <a:t>: 0.065</a:t>
            </a:r>
          </a:p>
          <a:p>
            <a:pPr>
              <a:buFont typeface="Arial" panose="020B0604020202020204" pitchFamily="34" charset="0"/>
              <a:buChar char="•"/>
            </a:pPr>
            <a:r>
              <a:rPr lang="en-US" sz="2000" b="1" dirty="0">
                <a:solidFill>
                  <a:schemeClr val="bg1"/>
                </a:solidFill>
              </a:rPr>
              <a:t>25th Percentile (Q1)</a:t>
            </a:r>
            <a:r>
              <a:rPr lang="en-US" sz="2000" dirty="0">
                <a:solidFill>
                  <a:schemeClr val="bg1"/>
                </a:solidFill>
              </a:rPr>
              <a:t>: 0.02</a:t>
            </a:r>
          </a:p>
          <a:p>
            <a:pPr>
              <a:buFont typeface="Arial" panose="020B0604020202020204" pitchFamily="34" charset="0"/>
              <a:buChar char="•"/>
            </a:pPr>
            <a:r>
              <a:rPr lang="en-US" sz="2000" b="1" dirty="0">
                <a:solidFill>
                  <a:schemeClr val="bg1"/>
                </a:solidFill>
              </a:rPr>
              <a:t>50th Percentile (Q2 or Median)</a:t>
            </a:r>
            <a:r>
              <a:rPr lang="en-US" sz="2000" dirty="0">
                <a:solidFill>
                  <a:schemeClr val="bg1"/>
                </a:solidFill>
              </a:rPr>
              <a:t>: 0.05</a:t>
            </a:r>
          </a:p>
          <a:p>
            <a:pPr>
              <a:buFont typeface="Arial" panose="020B0604020202020204" pitchFamily="34" charset="0"/>
              <a:buChar char="•"/>
            </a:pPr>
            <a:r>
              <a:rPr lang="en-US" sz="2000" b="1" dirty="0">
                <a:solidFill>
                  <a:schemeClr val="bg1"/>
                </a:solidFill>
              </a:rPr>
              <a:t>75th Percentile (Q3)</a:t>
            </a:r>
            <a:r>
              <a:rPr lang="en-US" sz="2000" dirty="0">
                <a:solidFill>
                  <a:schemeClr val="bg1"/>
                </a:solidFill>
              </a:rPr>
              <a:t>: 0.10</a:t>
            </a:r>
          </a:p>
          <a:p>
            <a:pPr>
              <a:buFont typeface="Arial" panose="020B0604020202020204" pitchFamily="34" charset="0"/>
              <a:buChar char="•"/>
            </a:pPr>
            <a:r>
              <a:rPr lang="en-US" sz="2000" b="1" dirty="0">
                <a:solidFill>
                  <a:schemeClr val="bg1"/>
                </a:solidFill>
              </a:rPr>
              <a:t>Explanation</a:t>
            </a:r>
            <a:r>
              <a:rPr lang="en-US" sz="2000" dirty="0">
                <a:solidFill>
                  <a:schemeClr val="bg1"/>
                </a:solidFill>
              </a:rPr>
              <a:t>: </a:t>
            </a:r>
            <a:r>
              <a:rPr lang="en-US" sz="2000" b="1" dirty="0">
                <a:solidFill>
                  <a:schemeClr val="bg1"/>
                </a:solidFill>
              </a:rPr>
              <a:t>Item Spread</a:t>
            </a:r>
            <a:r>
              <a:rPr lang="en-US" sz="2000" dirty="0">
                <a:solidFill>
                  <a:schemeClr val="bg1"/>
                </a:solidFill>
              </a:rPr>
              <a:t> indicates how diverse the product selection is in an order. A </a:t>
            </a:r>
            <a:r>
              <a:rPr lang="en-US" sz="2000" b="1" dirty="0">
                <a:solidFill>
                  <a:schemeClr val="bg1"/>
                </a:solidFill>
              </a:rPr>
              <a:t>low item spread</a:t>
            </a:r>
            <a:r>
              <a:rPr lang="en-US" sz="2000" dirty="0">
                <a:solidFill>
                  <a:schemeClr val="bg1"/>
                </a:solidFill>
              </a:rPr>
              <a:t> (close to 0) means the order contains fewer product types, while a higher value (close to 1) means the order contains </a:t>
            </a:r>
            <a:r>
              <a:rPr lang="en-US" sz="2000" b="1" dirty="0">
                <a:solidFill>
                  <a:schemeClr val="bg1"/>
                </a:solidFill>
              </a:rPr>
              <a:t>many different products</a:t>
            </a:r>
            <a:r>
              <a:rPr lang="en-US" sz="2000" dirty="0">
                <a:solidFill>
                  <a:schemeClr val="bg1"/>
                </a:solidFill>
              </a:rPr>
              <a:t>. This shows the diversity of the order, with higher item spread indicating more complex, varied orders.</a:t>
            </a:r>
          </a:p>
          <a:p>
            <a:pPr>
              <a:buNone/>
            </a:pPr>
            <a:r>
              <a:rPr lang="en-US" sz="2000" b="1" dirty="0">
                <a:solidFill>
                  <a:schemeClr val="bg1"/>
                </a:solidFill>
              </a:rPr>
              <a:t>8. Dock Time (Hours):</a:t>
            </a:r>
          </a:p>
          <a:p>
            <a:pPr>
              <a:buFont typeface="Arial" panose="020B0604020202020204" pitchFamily="34" charset="0"/>
              <a:buChar char="•"/>
            </a:pPr>
            <a:r>
              <a:rPr lang="en-US" sz="2000" b="1" dirty="0">
                <a:solidFill>
                  <a:schemeClr val="bg1"/>
                </a:solidFill>
              </a:rPr>
              <a:t>Mean</a:t>
            </a:r>
            <a:r>
              <a:rPr lang="en-US" sz="2000" dirty="0">
                <a:solidFill>
                  <a:schemeClr val="bg1"/>
                </a:solidFill>
              </a:rPr>
              <a:t>: 2.85 hours</a:t>
            </a:r>
          </a:p>
          <a:p>
            <a:pPr>
              <a:buFont typeface="Arial" panose="020B0604020202020204" pitchFamily="34" charset="0"/>
              <a:buChar char="•"/>
            </a:pPr>
            <a:r>
              <a:rPr lang="en-US" sz="2000" b="1" dirty="0">
                <a:solidFill>
                  <a:schemeClr val="bg1"/>
                </a:solidFill>
              </a:rPr>
              <a:t>25th Percentile (Q1)</a:t>
            </a:r>
            <a:r>
              <a:rPr lang="en-US" sz="2000" dirty="0">
                <a:solidFill>
                  <a:schemeClr val="bg1"/>
                </a:solidFill>
              </a:rPr>
              <a:t>: 1.05 hours</a:t>
            </a:r>
          </a:p>
          <a:p>
            <a:pPr>
              <a:buFont typeface="Arial" panose="020B0604020202020204" pitchFamily="34" charset="0"/>
              <a:buChar char="•"/>
            </a:pPr>
            <a:r>
              <a:rPr lang="en-US" sz="2000" b="1" dirty="0">
                <a:solidFill>
                  <a:schemeClr val="bg1"/>
                </a:solidFill>
              </a:rPr>
              <a:t>50th Percentile (Q2 or Median)</a:t>
            </a:r>
            <a:r>
              <a:rPr lang="en-US" sz="2000" dirty="0">
                <a:solidFill>
                  <a:schemeClr val="bg1"/>
                </a:solidFill>
              </a:rPr>
              <a:t>: 2.34 hours</a:t>
            </a:r>
          </a:p>
          <a:p>
            <a:pPr>
              <a:buFont typeface="Arial" panose="020B0604020202020204" pitchFamily="34" charset="0"/>
              <a:buChar char="•"/>
            </a:pPr>
            <a:r>
              <a:rPr lang="en-US" sz="2000" b="1" dirty="0">
                <a:solidFill>
                  <a:schemeClr val="bg1"/>
                </a:solidFill>
              </a:rPr>
              <a:t>75th Percentile (Q3)</a:t>
            </a:r>
            <a:r>
              <a:rPr lang="en-US" sz="2000" dirty="0">
                <a:solidFill>
                  <a:schemeClr val="bg1"/>
                </a:solidFill>
              </a:rPr>
              <a:t>: 4.14 hours</a:t>
            </a:r>
          </a:p>
          <a:p>
            <a:pPr>
              <a:buFont typeface="Arial" panose="020B0604020202020204" pitchFamily="34" charset="0"/>
              <a:buChar char="•"/>
            </a:pPr>
            <a:r>
              <a:rPr lang="en-US" sz="2000" b="1" dirty="0">
                <a:solidFill>
                  <a:schemeClr val="bg1"/>
                </a:solidFill>
              </a:rPr>
              <a:t>Explanation</a:t>
            </a:r>
            <a:r>
              <a:rPr lang="en-US" sz="2000" dirty="0">
                <a:solidFill>
                  <a:schemeClr val="bg1"/>
                </a:solidFill>
              </a:rPr>
              <a:t>: </a:t>
            </a:r>
            <a:r>
              <a:rPr lang="en-US" sz="2000" b="1" dirty="0">
                <a:solidFill>
                  <a:schemeClr val="bg1"/>
                </a:solidFill>
              </a:rPr>
              <a:t>Dock Time</a:t>
            </a:r>
            <a:r>
              <a:rPr lang="en-US" sz="2000" dirty="0">
                <a:solidFill>
                  <a:schemeClr val="bg1"/>
                </a:solidFill>
              </a:rPr>
              <a:t> shows how long it takes to process an order at the dock. Orders with </a:t>
            </a:r>
            <a:r>
              <a:rPr lang="en-US" sz="2000" b="1" dirty="0">
                <a:solidFill>
                  <a:schemeClr val="bg1"/>
                </a:solidFill>
              </a:rPr>
              <a:t>longer dock times</a:t>
            </a:r>
            <a:r>
              <a:rPr lang="en-US" sz="2000" dirty="0">
                <a:solidFill>
                  <a:schemeClr val="bg1"/>
                </a:solidFill>
              </a:rPr>
              <a:t> may be more complex, involve larger quantities, or require more handling. The range from </a:t>
            </a:r>
            <a:r>
              <a:rPr lang="en-US" sz="2000" b="1" dirty="0">
                <a:solidFill>
                  <a:schemeClr val="bg1"/>
                </a:solidFill>
              </a:rPr>
              <a:t>1.05 hours</a:t>
            </a:r>
            <a:r>
              <a:rPr lang="en-US" sz="2000" dirty="0">
                <a:solidFill>
                  <a:schemeClr val="bg1"/>
                </a:solidFill>
              </a:rPr>
              <a:t> to </a:t>
            </a:r>
            <a:r>
              <a:rPr lang="en-US" sz="2000" b="1" dirty="0">
                <a:solidFill>
                  <a:schemeClr val="bg1"/>
                </a:solidFill>
              </a:rPr>
              <a:t>4.14 hours</a:t>
            </a:r>
            <a:r>
              <a:rPr lang="en-US" sz="2000" dirty="0">
                <a:solidFill>
                  <a:schemeClr val="bg1"/>
                </a:solidFill>
              </a:rPr>
              <a:t> reflects the variability in how quickly orders are processed, with larger or more complex orders typically taking longer to handle.</a:t>
            </a:r>
          </a:p>
        </p:txBody>
      </p:sp>
    </p:spTree>
    <p:extLst>
      <p:ext uri="{BB962C8B-B14F-4D97-AF65-F5344CB8AC3E}">
        <p14:creationId xmlns:p14="http://schemas.microsoft.com/office/powerpoint/2010/main" val="1890633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2EA58E23-4A22-1699-F50C-CC9B435CC163}"/>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E0D6345B-2705-35DD-68B5-0968D8923193}"/>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28CE1BC0-AB4D-C3ED-8509-2AF7F0807EB2}"/>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SUMMARY</a:t>
            </a:r>
          </a:p>
        </p:txBody>
      </p:sp>
      <p:sp>
        <p:nvSpPr>
          <p:cNvPr id="14" name="TextBox 14">
            <a:extLst>
              <a:ext uri="{FF2B5EF4-FFF2-40B4-BE49-F238E27FC236}">
                <a16:creationId xmlns:a16="http://schemas.microsoft.com/office/drawing/2014/main" id="{7FEEDF09-077D-CE6E-131B-045100C1F88F}"/>
              </a:ext>
            </a:extLst>
          </p:cNvPr>
          <p:cNvSpPr txBox="1"/>
          <p:nvPr/>
        </p:nvSpPr>
        <p:spPr>
          <a:xfrm>
            <a:off x="1066800" y="4305300"/>
            <a:ext cx="16916400" cy="4924425"/>
          </a:xfrm>
          <a:prstGeom prst="rect">
            <a:avLst/>
          </a:prstGeom>
        </p:spPr>
        <p:txBody>
          <a:bodyPr wrap="square" lIns="0" tIns="0" rIns="0" bIns="0" rtlCol="0" anchor="t">
            <a:spAutoFit/>
          </a:bodyPr>
          <a:lstStyle/>
          <a:p>
            <a:pPr>
              <a:buNone/>
            </a:pPr>
            <a:r>
              <a:rPr lang="en-US" sz="3200" b="1" dirty="0">
                <a:solidFill>
                  <a:schemeClr val="bg1"/>
                </a:solidFill>
              </a:rPr>
              <a:t>Overall Data Distribution Insights:</a:t>
            </a:r>
          </a:p>
          <a:p>
            <a:pPr>
              <a:buFont typeface="Arial" panose="020B0604020202020204" pitchFamily="34" charset="0"/>
              <a:buChar char="•"/>
            </a:pPr>
            <a:r>
              <a:rPr lang="en-US" sz="3200" b="1" dirty="0">
                <a:solidFill>
                  <a:schemeClr val="bg1"/>
                </a:solidFill>
              </a:rPr>
              <a:t>Variation in Order Size</a:t>
            </a:r>
            <a:r>
              <a:rPr lang="en-US" sz="3200" dirty="0">
                <a:solidFill>
                  <a:schemeClr val="bg1"/>
                </a:solidFill>
              </a:rPr>
              <a:t>: Orders vary significantly in terms of </a:t>
            </a:r>
            <a:r>
              <a:rPr lang="en-US" sz="3200" b="1" dirty="0">
                <a:solidFill>
                  <a:schemeClr val="bg1"/>
                </a:solidFill>
              </a:rPr>
              <a:t>weight</a:t>
            </a:r>
            <a:r>
              <a:rPr lang="en-US" sz="3200" dirty="0">
                <a:solidFill>
                  <a:schemeClr val="bg1"/>
                </a:solidFill>
              </a:rPr>
              <a:t>, </a:t>
            </a:r>
            <a:r>
              <a:rPr lang="en-US" sz="3200" b="1" dirty="0">
                <a:solidFill>
                  <a:schemeClr val="bg1"/>
                </a:solidFill>
              </a:rPr>
              <a:t>cases</a:t>
            </a:r>
            <a:r>
              <a:rPr lang="en-US" sz="3200" dirty="0">
                <a:solidFill>
                  <a:schemeClr val="bg1"/>
                </a:solidFill>
              </a:rPr>
              <a:t>, and </a:t>
            </a:r>
            <a:r>
              <a:rPr lang="en-US" sz="3200" b="1" dirty="0">
                <a:solidFill>
                  <a:schemeClr val="bg1"/>
                </a:solidFill>
              </a:rPr>
              <a:t>lines</a:t>
            </a:r>
            <a:r>
              <a:rPr lang="en-US" sz="3200" dirty="0">
                <a:solidFill>
                  <a:schemeClr val="bg1"/>
                </a:solidFill>
              </a:rPr>
              <a:t>, indicating that the dataset contains both small and large orders, with significant differences in order size across different companies and tiers.</a:t>
            </a:r>
          </a:p>
          <a:p>
            <a:pPr>
              <a:buFont typeface="Arial" panose="020B0604020202020204" pitchFamily="34" charset="0"/>
              <a:buChar char="•"/>
            </a:pPr>
            <a:r>
              <a:rPr lang="en-US" sz="3200" b="1" dirty="0">
                <a:solidFill>
                  <a:schemeClr val="bg1"/>
                </a:solidFill>
              </a:rPr>
              <a:t>High Variation in Processing Time</a:t>
            </a:r>
            <a:r>
              <a:rPr lang="en-US" sz="3200" dirty="0">
                <a:solidFill>
                  <a:schemeClr val="bg1"/>
                </a:solidFill>
              </a:rPr>
              <a:t>: The </a:t>
            </a:r>
            <a:r>
              <a:rPr lang="en-US" sz="3200" b="1" dirty="0">
                <a:solidFill>
                  <a:schemeClr val="bg1"/>
                </a:solidFill>
              </a:rPr>
              <a:t>dock time</a:t>
            </a:r>
            <a:r>
              <a:rPr lang="en-US" sz="3200" dirty="0">
                <a:solidFill>
                  <a:schemeClr val="bg1"/>
                </a:solidFill>
              </a:rPr>
              <a:t> also shows a high degree of variability, suggesting that some orders require more time to process due to size or complexity.</a:t>
            </a:r>
          </a:p>
          <a:p>
            <a:pPr>
              <a:buFont typeface="Arial" panose="020B0604020202020204" pitchFamily="34" charset="0"/>
              <a:buChar char="•"/>
            </a:pPr>
            <a:r>
              <a:rPr lang="en-US" sz="3200" b="1" dirty="0">
                <a:solidFill>
                  <a:schemeClr val="bg1"/>
                </a:solidFill>
              </a:rPr>
              <a:t>Complexity and Variety</a:t>
            </a:r>
            <a:r>
              <a:rPr lang="en-US" sz="3200" dirty="0">
                <a:solidFill>
                  <a:schemeClr val="bg1"/>
                </a:solidFill>
              </a:rPr>
              <a:t>: Orders with </a:t>
            </a:r>
            <a:r>
              <a:rPr lang="en-US" sz="3200" b="1" dirty="0">
                <a:solidFill>
                  <a:schemeClr val="bg1"/>
                </a:solidFill>
              </a:rPr>
              <a:t>high item spread</a:t>
            </a:r>
            <a:r>
              <a:rPr lang="en-US" sz="3200" dirty="0">
                <a:solidFill>
                  <a:schemeClr val="bg1"/>
                </a:solidFill>
              </a:rPr>
              <a:t> and </a:t>
            </a:r>
            <a:r>
              <a:rPr lang="en-US" sz="3200" b="1" dirty="0">
                <a:solidFill>
                  <a:schemeClr val="bg1"/>
                </a:solidFill>
              </a:rPr>
              <a:t>cases/line</a:t>
            </a:r>
            <a:r>
              <a:rPr lang="en-US" sz="3200" dirty="0">
                <a:solidFill>
                  <a:schemeClr val="bg1"/>
                </a:solidFill>
              </a:rPr>
              <a:t> indicate that some customers place large, diverse orders, while others may have more specialized, bulk-focused orders.</a:t>
            </a:r>
          </a:p>
          <a:p>
            <a:pPr>
              <a:buFont typeface="Arial" panose="020B0604020202020204" pitchFamily="34" charset="0"/>
              <a:buChar char="•"/>
            </a:pPr>
            <a:r>
              <a:rPr lang="en-US" sz="3200" b="1" dirty="0">
                <a:solidFill>
                  <a:schemeClr val="bg1"/>
                </a:solidFill>
              </a:rPr>
              <a:t>Consolidation vs Fragmentation</a:t>
            </a:r>
            <a:r>
              <a:rPr lang="en-US" sz="3200" dirty="0">
                <a:solidFill>
                  <a:schemeClr val="bg1"/>
                </a:solidFill>
              </a:rPr>
              <a:t>: The </a:t>
            </a:r>
            <a:r>
              <a:rPr lang="en-US" sz="3200" b="1" dirty="0">
                <a:solidFill>
                  <a:schemeClr val="bg1"/>
                </a:solidFill>
              </a:rPr>
              <a:t>PO count</a:t>
            </a:r>
            <a:r>
              <a:rPr lang="en-US" sz="3200" dirty="0">
                <a:solidFill>
                  <a:schemeClr val="bg1"/>
                </a:solidFill>
              </a:rPr>
              <a:t> distribution suggests that many orders are consolidated, but some customers place fragmented, smaller orders across multiple purchase orders.</a:t>
            </a:r>
          </a:p>
        </p:txBody>
      </p:sp>
    </p:spTree>
    <p:extLst>
      <p:ext uri="{BB962C8B-B14F-4D97-AF65-F5344CB8AC3E}">
        <p14:creationId xmlns:p14="http://schemas.microsoft.com/office/powerpoint/2010/main" val="1513673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5AA679FE-854C-EB4C-87ED-F2EED94F330C}"/>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E661DF0C-F642-B54C-117A-B5C83BBFEDE2}"/>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AB8B6A85-F762-EC3D-F035-D2528CEF52BA}"/>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Improvement Plan</a:t>
            </a:r>
          </a:p>
        </p:txBody>
      </p:sp>
      <p:graphicFrame>
        <p:nvGraphicFramePr>
          <p:cNvPr id="2" name="Diagram 1">
            <a:extLst>
              <a:ext uri="{FF2B5EF4-FFF2-40B4-BE49-F238E27FC236}">
                <a16:creationId xmlns:a16="http://schemas.microsoft.com/office/drawing/2014/main" id="{CCC3B4DC-917F-0DEE-FE83-57C7DE7CC7EC}"/>
              </a:ext>
            </a:extLst>
          </p:cNvPr>
          <p:cNvGraphicFramePr/>
          <p:nvPr>
            <p:extLst>
              <p:ext uri="{D42A27DB-BD31-4B8C-83A1-F6EECF244321}">
                <p14:modId xmlns:p14="http://schemas.microsoft.com/office/powerpoint/2010/main" val="3116849201"/>
              </p:ext>
            </p:extLst>
          </p:nvPr>
        </p:nvGraphicFramePr>
        <p:xfrm>
          <a:off x="1066799" y="3695700"/>
          <a:ext cx="16459200" cy="5703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0311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1290</TotalTime>
  <Words>2805</Words>
  <Application>Microsoft Office PowerPoint</Application>
  <PresentationFormat>Custom</PresentationFormat>
  <Paragraphs>229</Paragraphs>
  <Slides>35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DM Sans</vt:lpstr>
      <vt:lpstr>Arsenal</vt:lpstr>
      <vt:lpstr>Arial</vt:lpstr>
      <vt:lpstr>Calibri</vt:lpstr>
      <vt:lpstr>Arimo</vt:lpstr>
      <vt:lpstr>Aptos</vt:lpstr>
      <vt:lpstr>League Spartan</vt:lpstr>
      <vt:lpstr>Arimo Bold</vt:lpstr>
      <vt:lpstr>Arimo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business presentation</dc:title>
  <cp:lastModifiedBy>Abdalla, Damario</cp:lastModifiedBy>
  <cp:revision>14</cp:revision>
  <dcterms:created xsi:type="dcterms:W3CDTF">2006-08-16T00:00:00Z</dcterms:created>
  <dcterms:modified xsi:type="dcterms:W3CDTF">2025-03-28T19:04:03Z</dcterms:modified>
  <dc:identifier>DAGiJ-Rr0_g</dc:identifier>
</cp:coreProperties>
</file>